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0" r:id="rId8"/>
    <p:sldId id="262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5" autoAdjust="0"/>
    <p:restoredTop sz="94660"/>
  </p:normalViewPr>
  <p:slideViewPr>
    <p:cSldViewPr>
      <p:cViewPr varScale="1">
        <p:scale>
          <a:sx n="103" d="100"/>
          <a:sy n="103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38C4E7-FC3B-4F94-A7BA-E24C5FAA01D2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E022EC-1145-44FD-894C-6428931A4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1B7BE-F05C-4295-862F-69E1CFA06F4E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A3CF1-9FC4-403F-8FFF-17452AC8B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B6425-2A14-4D0C-887A-CF5D3F5137CC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737F9-F2A2-481A-B766-82C37CF0F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3B3D8-2D1F-46F8-9979-17E063242383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3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204F2-868E-4903-AF67-453A83DF1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0BF2C-3D05-455A-BB63-140A7853A425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4CA8E-3165-4128-A991-63359AF7D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6F15D-3CAA-4F99-96A3-A2A699B00FCD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F03CB-84D4-4202-883E-04358433A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48100D-AB2E-4405-BD03-A02149216E8F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4CDCE2-D178-4D54-A854-04C5A34BA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237D3-C994-4253-B9C1-A94B83AF4B9F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DEE8E-15DC-47D1-82EB-1960A79BE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BACDE-4E5A-4CB9-98A5-2E8EEB6CBE5D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E947-8945-4050-BFBA-DB684F8B4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E944A-C8FE-4BA4-AC02-EB4CE451EBB4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5BBD1-4318-4684-B4C8-10C247234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4727FA-9E62-4408-BDA8-06E218866966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60A5C7-4F0D-48AA-B5BD-85079EB4F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6574F-E207-4C66-B494-D88EFCE3D265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CA75D-731A-498C-A6E1-A1AEF2FF1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4D02D4-C28F-4C6A-8F6D-A56D78B90F5B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913D12-61A1-495E-9ADF-4E2FBD8F5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47A2D8A-E05E-43B4-9557-6BAA80C4A141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78CBAF4-38E5-4484-AD3A-401112AE1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45" r:id="rId12"/>
    <p:sldLayoutId id="2147483744" r:id="rId13"/>
  </p:sldLayoutIdLst>
  <p:transition spd="slow">
    <p:wheel spokes="8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088" y="981075"/>
            <a:ext cx="7416800" cy="2519363"/>
          </a:xfrm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Проект«500+»</a:t>
            </a:r>
            <a:b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Результаты работы и перспективы.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63713" y="4868863"/>
            <a:ext cx="5637212" cy="8826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МБОУ СОШ с. Ульяновка </a:t>
            </a:r>
            <a:r>
              <a:rPr lang="ru-RU" dirty="0" err="1" smtClean="0"/>
              <a:t>Тамалинского</a:t>
            </a:r>
            <a:r>
              <a:rPr lang="ru-RU" dirty="0" smtClean="0"/>
              <a:t> района Пензенской области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effectLst/>
            </a:endParaRPr>
          </a:p>
        </p:txBody>
      </p:sp>
      <p:pic>
        <p:nvPicPr>
          <p:cNvPr id="27650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30804" t="10310" r="5412" b="5421"/>
          <a:stretch>
            <a:fillRect/>
          </a:stretch>
        </p:blipFill>
        <p:spPr>
          <a:xfrm>
            <a:off x="323850" y="188913"/>
            <a:ext cx="6156325" cy="3860800"/>
          </a:xfrm>
        </p:spPr>
      </p:pic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3"/>
          <a:srcRect l="31302" t="15495" r="4427" b="8740"/>
          <a:stretch>
            <a:fillRect/>
          </a:stretch>
        </p:blipFill>
        <p:spPr bwMode="auto">
          <a:xfrm>
            <a:off x="3132138" y="3284538"/>
            <a:ext cx="56165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effectLst/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2124075" y="2852738"/>
            <a:ext cx="6562725" cy="18653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AutoShape 5" descr="bc25f4es-960"/>
          <p:cNvSpPr>
            <a:spLocks noChangeAspect="1" noChangeArrowheads="1"/>
          </p:cNvSpPr>
          <p:nvPr/>
        </p:nvSpPr>
        <p:spPr bwMode="auto">
          <a:xfrm>
            <a:off x="173038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8676" name="Picture 7" descr="caa1e446767d00904c34a8a1021fcfd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60350"/>
            <a:ext cx="82804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Внешние независимые оценки: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Международная оценка образования </a:t>
            </a:r>
            <a:r>
              <a:rPr lang="en-US" dirty="0" smtClean="0"/>
              <a:t>PISA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ГИА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ВПР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Олимпиады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Рейтинги школ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Всероссийские тестирования, анкетирования.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836613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           Проект «500+»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989138"/>
            <a:ext cx="8183562" cy="41878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Лозунг «Важен каждый ученик»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Оказание адресной помощи школам с низкими образовательными результатами.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10759" t="26983" r="24632" b="13798"/>
          <a:stretch/>
        </p:blipFill>
        <p:spPr bwMode="auto">
          <a:xfrm>
            <a:off x="422243" y="851113"/>
            <a:ext cx="8233383" cy="5220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i?r=AyH4iRPQ2q0otWIFepML2LxR0H3NOo5wRyrY7ksD5AhY5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8207375" cy="595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50825" y="5876925"/>
            <a:ext cx="8351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800" b="1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Разработка дорожной карты проекта «500+»</a:t>
            </a:r>
          </a:p>
        </p:txBody>
      </p:sp>
    </p:spTree>
  </p:cSld>
  <p:clrMapOvr>
    <a:masterClrMapping/>
  </p:clrMapOvr>
  <p:transition spd="slow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27856" t="41812" r="28661" b="30666"/>
          <a:stretch/>
        </p:blipFill>
        <p:spPr bwMode="auto">
          <a:xfrm>
            <a:off x="3103499" y="415602"/>
            <a:ext cx="5958982" cy="282959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/>
            </a:extLst>
          </a:blip>
          <a:srcRect l="13642" t="18618" r="16540" b="12526"/>
          <a:stretch/>
        </p:blipFill>
        <p:spPr bwMode="auto">
          <a:xfrm>
            <a:off x="431838" y="3076574"/>
            <a:ext cx="4188456" cy="309803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/>
            </a:extLst>
          </a:blip>
          <a:srcRect l="29573" t="18486" r="31252" b="12462"/>
          <a:stretch/>
        </p:blipFill>
        <p:spPr bwMode="auto">
          <a:xfrm>
            <a:off x="287865" y="49806"/>
            <a:ext cx="2508739" cy="331507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5"/>
          <a:srcRect l="41145" t="22275" b="24794"/>
          <a:stretch>
            <a:fillRect/>
          </a:stretch>
        </p:blipFill>
        <p:spPr bwMode="auto">
          <a:xfrm>
            <a:off x="5076825" y="3328988"/>
            <a:ext cx="3671888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323850" y="6237288"/>
            <a:ext cx="4735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Работа с оборудованием «Точек роста»</a:t>
            </a:r>
          </a:p>
        </p:txBody>
      </p:sp>
    </p:spTree>
  </p:cSld>
  <p:clrMapOvr>
    <a:masterClrMapping/>
  </p:clrMapOvr>
  <p:transition spd="slow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B45F07"/>
                </a:solidFill>
              </a:rPr>
              <a:t>Педагогический состав школы: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ru-RU" sz="2600" smtClean="0"/>
              <a:t>Всего педагогов – 19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ru-RU" sz="2600" smtClean="0"/>
              <a:t>С высшим образованием -18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ru-RU" sz="2600" smtClean="0"/>
              <a:t>Работают в соответствии со специальностью- 14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ru-RU" sz="2600" smtClean="0"/>
              <a:t>Имеют высшую категорию – </a:t>
            </a:r>
            <a:r>
              <a:rPr lang="ru-RU" sz="2600" smtClean="0">
                <a:latin typeface="Arial" charset="0"/>
              </a:rPr>
              <a:t>2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ru-RU" sz="2600" smtClean="0"/>
              <a:t>Имеют первую категорию-1</a:t>
            </a:r>
            <a:r>
              <a:rPr lang="ru-RU" sz="2600" smtClean="0">
                <a:latin typeface="Arial" charset="0"/>
              </a:rPr>
              <a:t>5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ru-RU" sz="2600" smtClean="0"/>
              <a:t>Молодой специалист – 1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ru-RU" sz="2600" smtClean="0"/>
              <a:t>Прошли курсы повышения квалификации – 18, из них курсы «Учитель будущего»-7.</a:t>
            </a:r>
          </a:p>
          <a:p>
            <a:pPr marL="0" indent="0" eaLnBrk="1" hangingPunct="1">
              <a:lnSpc>
                <a:spcPct val="90000"/>
              </a:lnSpc>
            </a:pPr>
            <a:endParaRPr lang="ru-RU" sz="2600" smtClean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ChangeArrowheads="1"/>
          </p:cNvSpPr>
          <p:nvPr/>
        </p:nvSpPr>
        <p:spPr bwMode="auto">
          <a:xfrm>
            <a:off x="19050" y="604838"/>
            <a:ext cx="8783638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b="1" i="1"/>
          </a:p>
          <a:p>
            <a:pPr algn="ctr"/>
            <a:r>
              <a:rPr lang="ru-RU" sz="3200" b="1" i="1">
                <a:solidFill>
                  <a:schemeClr val="folHlink"/>
                </a:solidFill>
                <a:latin typeface="Verdana" pitchFamily="34" charset="0"/>
              </a:rPr>
              <a:t>Характеристика семей </a:t>
            </a:r>
          </a:p>
          <a:p>
            <a:pPr algn="ctr"/>
            <a:r>
              <a:rPr lang="ru-RU" sz="3200" b="1" i="1">
                <a:solidFill>
                  <a:schemeClr val="folHlink"/>
                </a:solidFill>
                <a:latin typeface="Verdana" pitchFamily="34" charset="0"/>
              </a:rPr>
              <a:t>МБОУ СОШ с. Ульяновка</a:t>
            </a:r>
          </a:p>
          <a:p>
            <a:pPr algn="ctr"/>
            <a:r>
              <a:rPr lang="ru-RU" b="1" i="1"/>
              <a:t>Количество семей:57</a:t>
            </a:r>
            <a:endParaRPr lang="ru-RU"/>
          </a:p>
          <a:p>
            <a:pPr algn="ctr"/>
            <a:r>
              <a:rPr lang="ru-RU" b="1" i="1"/>
              <a:t>Состав семей:  полные- 33 (58%)</a:t>
            </a:r>
            <a:endParaRPr lang="ru-RU"/>
          </a:p>
          <a:p>
            <a:pPr algn="ctr"/>
            <a:r>
              <a:rPr lang="ru-RU" b="1" i="1"/>
              <a:t>неполные- 24 (42%)</a:t>
            </a:r>
            <a:endParaRPr lang="ru-RU"/>
          </a:p>
          <a:p>
            <a:pPr algn="ctr"/>
            <a:r>
              <a:rPr lang="ru-RU" b="1" i="1"/>
              <a:t>приемные (опекаемые)-1 ( 2%)</a:t>
            </a:r>
            <a:endParaRPr lang="ru-RU"/>
          </a:p>
          <a:p>
            <a:pPr algn="ctr"/>
            <a:r>
              <a:rPr lang="ru-RU" b="1" i="1"/>
              <a:t>неблагополучные –5 (9%)</a:t>
            </a:r>
            <a:endParaRPr lang="ru-RU"/>
          </a:p>
          <a:p>
            <a:pPr algn="ctr"/>
            <a:r>
              <a:rPr lang="ru-RU" b="1" i="1"/>
              <a:t>малообеспеченные –22 (38,5%)</a:t>
            </a:r>
            <a:endParaRPr lang="ru-RU"/>
          </a:p>
          <a:p>
            <a:pPr algn="ctr"/>
            <a:r>
              <a:rPr lang="ru-RU" b="1" i="1"/>
              <a:t>многодетные-9 (16%)</a:t>
            </a:r>
            <a:endParaRPr lang="ru-RU"/>
          </a:p>
          <a:p>
            <a:pPr algn="ctr"/>
            <a:r>
              <a:rPr lang="ru-RU" b="1" i="1"/>
              <a:t>Семьи, требующие особого контроля: 3</a:t>
            </a:r>
          </a:p>
          <a:p>
            <a:pPr algn="ctr"/>
            <a:r>
              <a:rPr lang="ru-RU" b="1" i="1"/>
              <a:t>Образовательный уровень родителей: </a:t>
            </a:r>
          </a:p>
          <a:p>
            <a:pPr algn="ctr"/>
            <a:r>
              <a:rPr lang="ru-RU" b="1" i="1"/>
              <a:t>(всего родителей 88)</a:t>
            </a:r>
            <a:endParaRPr lang="ru-RU"/>
          </a:p>
          <a:p>
            <a:pPr algn="ctr"/>
            <a:r>
              <a:rPr lang="ru-RU" b="1" i="1"/>
              <a:t>  высшее образование-23 (26%)</a:t>
            </a:r>
            <a:endParaRPr lang="ru-RU"/>
          </a:p>
          <a:p>
            <a:pPr algn="ctr"/>
            <a:r>
              <a:rPr lang="ru-RU" b="1" i="1"/>
              <a:t>  среднее специальное-44 (50%)</a:t>
            </a:r>
            <a:endParaRPr lang="ru-RU"/>
          </a:p>
          <a:p>
            <a:pPr algn="ctr"/>
            <a:r>
              <a:rPr lang="ru-RU" b="1" i="1"/>
              <a:t>  среднее-</a:t>
            </a:r>
            <a:r>
              <a:rPr lang="ru-RU"/>
              <a:t> 21 (24%)</a:t>
            </a:r>
          </a:p>
        </p:txBody>
      </p:sp>
    </p:spTree>
  </p:cSld>
  <p:clrMapOvr>
    <a:masterClrMapping/>
  </p:clrMapOvr>
  <p:transition spd="slow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/>
          </p:cNvSpPr>
          <p:nvPr>
            <p:ph type="title"/>
          </p:nvPr>
        </p:nvSpPr>
        <p:spPr bwMode="auto">
          <a:xfrm>
            <a:off x="539750" y="5445125"/>
            <a:ext cx="8183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smtClean="0">
                <a:effectLst/>
              </a:rPr>
              <a:t>Диаграмма уровня мотивации учащихся по звеньям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>
            <p:ph idx="1"/>
          </p:nvPr>
        </p:nvGraphicFramePr>
        <p:xfrm>
          <a:off x="971550" y="981075"/>
          <a:ext cx="6913563" cy="4402138"/>
        </p:xfrm>
        <a:graphic>
          <a:graphicData uri="http://schemas.openxmlformats.org/presentationml/2006/ole">
            <p:oleObj spid="_x0000_s26628" name="Диаграмма" r:id="rId3" imgW="5191041" imgH="3305147" progId="MSGraph.Chart.8">
              <p:embed followColorScheme="full"/>
            </p:oleObj>
          </a:graphicData>
        </a:graphic>
      </p:graphicFrame>
    </p:spTree>
  </p:cSld>
  <p:clrMapOvr>
    <a:masterClrMapping/>
  </p:clrMapOvr>
  <p:transition spd="slow"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143</TotalTime>
  <Words>143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8" baseType="lpstr">
      <vt:lpstr>Arial</vt:lpstr>
      <vt:lpstr>Verdana</vt:lpstr>
      <vt:lpstr>Wingdings 2</vt:lpstr>
      <vt:lpstr>Calibri</vt:lpstr>
      <vt:lpstr>Аспект</vt:lpstr>
      <vt:lpstr>Аспект</vt:lpstr>
      <vt:lpstr>Аспект</vt:lpstr>
      <vt:lpstr>Аспект</vt:lpstr>
      <vt:lpstr>Аспект</vt:lpstr>
      <vt:lpstr>Аспект</vt:lpstr>
      <vt:lpstr>Аспект</vt:lpstr>
      <vt:lpstr>Аспект</vt:lpstr>
      <vt:lpstr>Аспект</vt:lpstr>
      <vt:lpstr>Аспект</vt:lpstr>
      <vt:lpstr>Аспект</vt:lpstr>
      <vt:lpstr>Аспект</vt:lpstr>
      <vt:lpstr>Диаграмма</vt:lpstr>
      <vt:lpstr>Проект«500+» Результаты работы и перспективы.</vt:lpstr>
      <vt:lpstr>Слайд 2</vt:lpstr>
      <vt:lpstr>            Проект «500+»</vt:lpstr>
      <vt:lpstr>Слайд 4</vt:lpstr>
      <vt:lpstr>Слайд 5</vt:lpstr>
      <vt:lpstr>Слайд 6</vt:lpstr>
      <vt:lpstr>Слайд 7</vt:lpstr>
      <vt:lpstr>Слайд 8</vt:lpstr>
      <vt:lpstr>Диаграмма уровня мотивации учащихся по звеньям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Низкие образовательные результаты. Причины и перспективы.</dc:title>
  <dc:creator>сарычева</dc:creator>
  <cp:lastModifiedBy>Пользователь</cp:lastModifiedBy>
  <cp:revision>8</cp:revision>
  <dcterms:created xsi:type="dcterms:W3CDTF">2021-02-05T06:52:16Z</dcterms:created>
  <dcterms:modified xsi:type="dcterms:W3CDTF">2021-11-06T20:45:10Z</dcterms:modified>
</cp:coreProperties>
</file>