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7" r:id="rId2"/>
    <p:sldId id="290" r:id="rId3"/>
    <p:sldId id="288" r:id="rId4"/>
    <p:sldId id="279" r:id="rId5"/>
    <p:sldId id="262" r:id="rId6"/>
    <p:sldId id="274" r:id="rId7"/>
    <p:sldId id="268" r:id="rId8"/>
    <p:sldId id="265" r:id="rId9"/>
    <p:sldId id="267" r:id="rId10"/>
    <p:sldId id="270" r:id="rId11"/>
    <p:sldId id="291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E20000"/>
    <a:srgbClr val="006400"/>
    <a:srgbClr val="005000"/>
    <a:srgbClr val="FF6600"/>
    <a:srgbClr val="FF9900"/>
    <a:srgbClr val="860000"/>
    <a:srgbClr val="003300"/>
    <a:srgbClr val="1D0E0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217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4527B113-B281-4B88-A0E0-44E1DBD7E471}" type="datetimeFigureOut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83F10E1-1C04-4F98-B7A3-DC390E9C6A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66750"/>
            <a:ext cx="4645025" cy="3484563"/>
          </a:xfrm>
          <a:ln/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>
          <a:xfrm>
            <a:off x="904875" y="4373563"/>
            <a:ext cx="5048250" cy="4078287"/>
          </a:xfrm>
          <a:noFill/>
          <a:ln/>
        </p:spPr>
        <p:txBody>
          <a:bodyPr lIns="89584" tIns="44792" rIns="89584" bIns="44792"/>
          <a:lstStyle/>
          <a:p>
            <a:pPr defTabSz="933450" eaLnBrk="1" hangingPunct="1"/>
            <a:r>
              <a:rPr lang="ru-RU" smtClean="0"/>
              <a:t>Одним из направлений культурного волонтёрства в нашей школе является деятельность школьного музея «Память».  Я, как председатель Совета ветеранов Ульяновского поселения, руководитель школьного музея, совместно со своими воспитанниками и их родителями, провожу исследовательскую работу</a:t>
            </a:r>
          </a:p>
          <a:p>
            <a:pPr defTabSz="933450" eaLnBrk="1" hangingPunct="1"/>
            <a:r>
              <a:rPr lang="ru-RU" smtClean="0"/>
              <a:t>Одним из направлений культурного волонтёрства в нашей школе является деятельность школьного музея «Память».  Я, как председатель Совета ветеранов Ульяновского поселения, руководитель школьного музея, совместно со своими воспитанниками и их родителями, провожу исследовательскую работу</a:t>
            </a:r>
          </a:p>
          <a:p>
            <a:pPr defTabSz="933450"/>
            <a:endParaRPr lang="ru-RU" altLang="ru-RU" smtClean="0"/>
          </a:p>
        </p:txBody>
      </p:sp>
      <p:sp>
        <p:nvSpPr>
          <p:cNvPr id="16387" name="Номер слайда 3"/>
          <p:cNvSpPr txBox="1">
            <a:spLocks noGrp="1"/>
          </p:cNvSpPr>
          <p:nvPr/>
        </p:nvSpPr>
        <p:spPr bwMode="auto">
          <a:xfrm>
            <a:off x="3919538" y="8674100"/>
            <a:ext cx="2938462" cy="4445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lIns="89584" tIns="44792" rIns="89584" bIns="44792" anchor="b"/>
          <a:lstStyle/>
          <a:p>
            <a:pPr algn="r" defTabSz="895350" eaLnBrk="0" hangingPunct="0"/>
            <a:fld id="{98CF6830-57F8-4403-A154-B0890324A665}" type="slidenum">
              <a:rPr lang="ru-RU" altLang="ru-RU" sz="1200">
                <a:latin typeface="Times New Roman" pitchFamily="18" charset="0"/>
              </a:rPr>
              <a:pPr algn="r" defTabSz="895350" eaLnBrk="0" hangingPunct="0"/>
              <a:t>2</a:t>
            </a:fld>
            <a:endParaRPr lang="ru-RU" altLang="ru-RU" sz="12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Волонтеры Победы помогают сохранить историческую память односельчан о Великой Отечественной войне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ru-RU" sz="1400" smtClean="0"/>
              <a:t>Одним из результатов нашей поисковой работы стала история нашего земляка, Горячева Михаила Филипповича, Родился и  вырос Горячев Михаил Филиппович в простой крестьянской семье в с. Алексеевка Чембарского района. Окончил 4 класса. Повзрослев, работал в г. Чембаре в райкоме партии.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z="1400" smtClean="0"/>
              <a:t>На фронт ушел в первые дни войны добровольцем. Ему было всего 19 лет. Волей судьбы был заброшен сначала на Белорусский, потом Воронежский, 1-й Украинский, а позже 4-й Украинский фронт. С первых дней войны проявил себя как смелый и опытный солдат, несмотря на свой юный возраст. Горячев Михаил Филиппович в боях с немецко-фашистскими захватчиками  проявил мужество и отвагу, свой командирский талант. 18.03.1943 года батарея Горячева уничтожила 2 вражеских танка,  один мотоцикл и значительнее количество автоматов противника.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z="1400" smtClean="0"/>
              <a:t>21 мая 1943 года Михаил в звании старший лейтенант был награжден  Орденом Отечественной войны II степени как командир батареи 177 отдельного истребительно-танкового дивизиона 167 стрелковой дивизии. Также был награжден орденом Красной Звезды.</a:t>
            </a:r>
          </a:p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ru-RU" smtClean="0"/>
              <a:t>В мае 1943 года происходит незабываемая  долгожданная встреча с братом Александром, который приехал к Михаилу на фронт из госпиталя. Это была последняя встреча братьев, незадолго до трагической гибели Михаила.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ru-RU" sz="900" b="1" smtClean="0">
                <a:solidFill>
                  <a:srgbClr val="C00000"/>
                </a:solidFill>
              </a:rPr>
              <a:t>Из наградного листа следует: </a:t>
            </a:r>
            <a:r>
              <a:rPr lang="ru-RU" sz="900" b="1" smtClean="0"/>
              <a:t>«Капитан Горячев командует дивизионом с 14 февраля 1944 года, за это время сумел сколотить дивизион в мощную боевую единицу. За время боевых действий дивизии, дивизион под командованием капитана Горячева нанес большой урон в живой силе и технике. Уничтожено: танков разного типа -5, бронетранспортеров – 2, бронемашин – 1, автомашин – 8, орудий -4, минометов – 8, пулеметов – 9, истреблено до 500 человек солдат и офицеров противника. Захвачено следующие трофеи: орудий 75 мм – 2 шт., 57 мм – 1 шт., автомашин – 5 шт., тягачей – 2 шт., автоматов – 15 шт.  Все трофейные орудия отремонтированы силами дивизиона и находятся в строю. За время боевых действий под командованием капитана Горячева дивизион боевых потерь не имеет».</a:t>
            </a:r>
          </a:p>
          <a:p>
            <a:pPr algn="just" eaLnBrk="1" hangingPunct="1"/>
            <a:r>
              <a:rPr lang="ru-RU" sz="900" smtClean="0"/>
              <a:t>09.09.1944 года капитан Горячев проявил мужество и смелость и умение руководить вверенной ему артиллерийской частью в сложных условиях при прорыве обороны на подступах к г. Санок. За время боя дивизионом уничтожено 9 пулеметных точек и 117 солдат и офицеров противника.  Управляя огнем дивизиона, Михаил способствовал продвижению наших пехотных подразделений.</a:t>
            </a:r>
          </a:p>
          <a:p>
            <a:pPr algn="just" eaLnBrk="1" hangingPunct="1">
              <a:lnSpc>
                <a:spcPct val="80000"/>
              </a:lnSpc>
            </a:pPr>
            <a:endParaRPr lang="ru-RU" sz="900" b="1" smtClean="0"/>
          </a:p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ru-RU" sz="1400" smtClean="0"/>
              <a:t>13.09.1944 года во время артиллерийского налета противника, находящийся на наблюдательном пункте в районе высоты 644 Михаил был тяжело ранен, был доставлен в медсанбат, где и скончался. А за месяц до этого он написал письмо матери, послал фото с подписью «Дорогим Бате и Маме от Михаила. Помните и ждите меня с Победой» слайд Судьба распорядилась иначе…</a:t>
            </a:r>
          </a:p>
          <a:p>
            <a:pPr eaLnBrk="1" hangingPunct="1"/>
            <a:endParaRPr lang="ru-RU" sz="14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ru-RU" smtClean="0"/>
              <a:t>Похоронен в окрестностях г. Санок в Польше. После войны останки советских солдат были перезахоронены. Конкретного места перезахоронения мы не знали. Поэтому сделали запрос в Польский Красный крест с просьбой об установлении места захоронения капитана Горячева Михаила Филипповича. Через несколько месяцев был получен ответ. Горячев М.Ф.  был внесен в список Книги захороненных под номером 1362 могила № 76.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8B5CA-556E-4DB9-A0A8-D3772F07F5B2}" type="datetimeFigureOut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20FCA-6CC6-4F02-82AF-E3DF1A418B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E194E-6C45-4668-B649-B91006499FA8}" type="datetimeFigureOut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0B863-5EAD-4DCB-A848-37E04DE6BE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616B5-2082-4EB4-89E6-084136FE89E7}" type="datetimeFigureOut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CC3A4-DE48-4030-AFB5-9FBAF5BEA9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FE38D-2371-40FE-ABBB-E4D1585C813F}" type="datetimeFigureOut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B8C20-1060-4135-BEC8-E39CDFF5D2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B1F11-EABD-4129-94E7-62612E5F80C8}" type="datetimeFigureOut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F785D-46CC-4CFB-9BC1-48FD443BE8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2C2D6-17F3-4B34-BF39-1C1F2A9E5529}" type="datetimeFigureOut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4D106-0700-48DE-AB33-8A862FDA5F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F3041-05D5-457F-8C92-FEB81C27A8EC}" type="datetimeFigureOut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D3F55-FD8E-44D7-886D-B93FB372C4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C31DB-2F2E-449D-BBE6-4BC787FB8803}" type="datetimeFigureOut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595A6-BF79-4A16-A635-40AF3FB2B9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9AEEA-C396-482C-9C55-B1552F70D272}" type="datetimeFigureOut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CE4B8-81E9-4027-BF7C-0087FEEAA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96B75-E1D5-4CA1-A5AE-F9E8341B8815}" type="datetimeFigureOut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F46FF-583A-477E-A83E-3618AD2FB4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2083C-D99F-4A67-B9C8-8B7D648A56DA}" type="datetimeFigureOut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36A4F-3E69-4497-8241-745EF8E7EF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3A9E54-4666-43BE-B0F7-C0F2CC10AA73}" type="datetimeFigureOut">
              <a:rPr lang="ru-RU"/>
              <a:pPr>
                <a:defRPr/>
              </a:pPr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901C7E-9B33-466B-BE79-E659E05F50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Содержимое 3" descr="D:\Фотки\Зубрилово\DSC03752.JPG"/>
          <p:cNvPicPr>
            <a:picLocks noGrp="1"/>
          </p:cNvPicPr>
          <p:nvPr>
            <p:ph idx="4294967295"/>
          </p:nvPr>
        </p:nvPicPr>
        <p:blipFill>
          <a:blip r:embed="rId3" cstate="print"/>
          <a:srcRect r="9175"/>
          <a:stretch>
            <a:fillRect/>
          </a:stretch>
        </p:blipFill>
        <p:spPr>
          <a:xfrm>
            <a:off x="4716463" y="3357563"/>
            <a:ext cx="4103687" cy="3095625"/>
          </a:xfrm>
          <a:ln>
            <a:solidFill>
              <a:srgbClr val="FF9900"/>
            </a:solidFill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3054350"/>
            <a:ext cx="4427984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716016" y="3071813"/>
            <a:ext cx="4427984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9298" y="175710"/>
            <a:ext cx="5839818" cy="129649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ФЕДОРОВА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РАИСА НИКОЛАЕВНА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95288" y="1557338"/>
            <a:ext cx="4932362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600" b="1">
                <a:solidFill>
                  <a:srgbClr val="003300"/>
                </a:solidFill>
              </a:rPr>
              <a:t>СЕЛО УЛЬЯНОВКА</a:t>
            </a:r>
          </a:p>
          <a:p>
            <a:pPr algn="ctr"/>
            <a:r>
              <a:rPr lang="ru-RU" sz="2600" b="1">
                <a:solidFill>
                  <a:srgbClr val="003300"/>
                </a:solidFill>
              </a:rPr>
              <a:t>ТАМАЛИНСКОГО РАЙОНА</a:t>
            </a:r>
          </a:p>
          <a:p>
            <a:pPr algn="ctr"/>
            <a:r>
              <a:rPr lang="ru-RU" sz="2600" b="1">
                <a:solidFill>
                  <a:srgbClr val="003300"/>
                </a:solidFill>
              </a:rPr>
              <a:t>ПЕНЗЕНСКОЙ ОБЛАСТИ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50825" y="32845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Год рождения:</a:t>
            </a:r>
            <a:r>
              <a:rPr lang="ru-RU" sz="2400" b="1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ru-RU" sz="2400" b="1">
                <a:solidFill>
                  <a:srgbClr val="860000"/>
                </a:solidFill>
              </a:rPr>
              <a:t>1947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50825" y="3716338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Образование:</a:t>
            </a:r>
            <a:r>
              <a:rPr lang="ru-RU" sz="2400" b="1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ru-RU" sz="2400" b="1">
                <a:solidFill>
                  <a:srgbClr val="860000"/>
                </a:solidFill>
              </a:rPr>
              <a:t>высшее, </a:t>
            </a:r>
          </a:p>
          <a:p>
            <a:r>
              <a:rPr lang="ru-RU" sz="2400" b="1">
                <a:solidFill>
                  <a:srgbClr val="860000"/>
                </a:solidFill>
              </a:rPr>
              <a:t>учитель географии</a:t>
            </a:r>
          </a:p>
        </p:txBody>
      </p:sp>
      <p:sp>
        <p:nvSpPr>
          <p:cNvPr id="1434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6" name="Рисунок 15" descr="D:\ф-то мой\S7300041.JPG"/>
          <p:cNvPicPr>
            <a:picLocks noChangeAspect="1" noChangeArrowheads="1"/>
          </p:cNvPicPr>
          <p:nvPr/>
        </p:nvPicPr>
        <p:blipFill>
          <a:blip r:embed="rId4" cstate="print"/>
          <a:srcRect l="34288" t="35393" r="30144" b="2040"/>
          <a:stretch>
            <a:fillRect/>
          </a:stretch>
        </p:blipFill>
        <p:spPr bwMode="auto">
          <a:xfrm>
            <a:off x="6516688" y="260350"/>
            <a:ext cx="2028825" cy="2592388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</p:spPr>
      </p:pic>
      <p:sp>
        <p:nvSpPr>
          <p:cNvPr id="2" name="TextBox 12"/>
          <p:cNvSpPr txBox="1">
            <a:spLocks noChangeArrowheads="1"/>
          </p:cNvSpPr>
          <p:nvPr/>
        </p:nvSpPr>
        <p:spPr bwMode="auto">
          <a:xfrm>
            <a:off x="250825" y="4724400"/>
            <a:ext cx="3529013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500" b="1" dirty="0">
                <a:solidFill>
                  <a:srgbClr val="003300"/>
                </a:solidFill>
              </a:rPr>
              <a:t>руководитель</a:t>
            </a:r>
          </a:p>
          <a:p>
            <a:pPr algn="ctr"/>
            <a:r>
              <a:rPr lang="ru-RU" sz="2500" b="1" dirty="0">
                <a:solidFill>
                  <a:srgbClr val="003300"/>
                </a:solidFill>
              </a:rPr>
              <a:t>школьного музея </a:t>
            </a:r>
            <a:r>
              <a:rPr lang="ru-RU" sz="2500" b="1" dirty="0" smtClean="0">
                <a:solidFill>
                  <a:srgbClr val="003300"/>
                </a:solidFill>
              </a:rPr>
              <a:t>«</a:t>
            </a:r>
            <a:r>
              <a:rPr lang="ru-RU" sz="2500" b="1" dirty="0" smtClean="0">
                <a:solidFill>
                  <a:srgbClr val="003300"/>
                </a:solidFill>
              </a:rPr>
              <a:t>Хранитель времени</a:t>
            </a:r>
            <a:r>
              <a:rPr lang="ru-RU" sz="2500" b="1" dirty="0" smtClean="0">
                <a:solidFill>
                  <a:srgbClr val="003300"/>
                </a:solidFill>
              </a:rPr>
              <a:t>»</a:t>
            </a:r>
            <a:endParaRPr lang="ru-RU" sz="2500" b="1" dirty="0">
              <a:solidFill>
                <a:srgbClr val="86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686800" cy="560388"/>
          </a:xfrm>
        </p:spPr>
        <p:txBody>
          <a:bodyPr/>
          <a:lstStyle/>
          <a:p>
            <a:pPr eaLnBrk="1" hangingPunct="1"/>
            <a:r>
              <a:rPr lang="ru-RU" sz="2900" b="1" smtClean="0">
                <a:solidFill>
                  <a:srgbClr val="860000"/>
                </a:solidFill>
              </a:rPr>
              <a:t>Ответ на запрос из Польского Красного креста</a:t>
            </a:r>
          </a:p>
        </p:txBody>
      </p:sp>
      <p:pic>
        <p:nvPicPr>
          <p:cNvPr id="38914" name="Рисунок 3" descr="H:\скан\Безымянный1.png"/>
          <p:cNvPicPr>
            <a:picLocks noChangeAspect="1" noChangeArrowheads="1"/>
          </p:cNvPicPr>
          <p:nvPr/>
        </p:nvPicPr>
        <p:blipFill>
          <a:blip r:embed="rId3" cstate="print"/>
          <a:srcRect l="6111" r="6985" b="15269"/>
          <a:stretch>
            <a:fillRect/>
          </a:stretch>
        </p:blipFill>
        <p:spPr bwMode="auto">
          <a:xfrm>
            <a:off x="827088" y="1484313"/>
            <a:ext cx="3582987" cy="4857750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38915" name="Рисунок 4" descr="H:\скан\Безымянный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484313"/>
            <a:ext cx="3327400" cy="494347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539750" y="3933825"/>
            <a:ext cx="82089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2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ed5fc5ee3892dbc72cb77d624d511649"/>
          <p:cNvPicPr>
            <a:picLocks noChangeAspect="1" noChangeArrowheads="1"/>
          </p:cNvPicPr>
          <p:nvPr/>
        </p:nvPicPr>
        <p:blipFill>
          <a:blip r:embed="rId2" cstate="print"/>
          <a:srcRect t="30994" b="11243"/>
          <a:stretch>
            <a:fillRect/>
          </a:stretch>
        </p:blipFill>
        <p:spPr bwMode="auto">
          <a:xfrm>
            <a:off x="4859338" y="3357563"/>
            <a:ext cx="3833812" cy="2952750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33794" name="Picture 4" descr="852672bf1b4b5ced29679e8af259f8a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260350"/>
            <a:ext cx="3889375" cy="291782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47106" name="Picture 2" descr="ed5fc5ee3892dbc72cb77d624d511649"/>
          <p:cNvPicPr>
            <a:picLocks noChangeAspect="1" noChangeArrowheads="1"/>
          </p:cNvPicPr>
          <p:nvPr/>
        </p:nvPicPr>
        <p:blipFill>
          <a:blip r:embed="rId2" cstate="print"/>
          <a:srcRect t="30994" b="11243"/>
          <a:stretch>
            <a:fillRect/>
          </a:stretch>
        </p:blipFill>
        <p:spPr bwMode="auto">
          <a:xfrm>
            <a:off x="4859338" y="3357563"/>
            <a:ext cx="3833812" cy="2952750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5724525" y="5805488"/>
            <a:ext cx="201612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>
                <a:solidFill>
                  <a:srgbClr val="1D0E01"/>
                </a:solidFill>
              </a:rPr>
              <a:t>«Роща памяти</a:t>
            </a:r>
            <a:r>
              <a:rPr lang="ru-RU">
                <a:solidFill>
                  <a:srgbClr val="1D0E01"/>
                </a:solidFill>
              </a:rPr>
              <a:t>»</a:t>
            </a:r>
          </a:p>
        </p:txBody>
      </p:sp>
      <p:pic>
        <p:nvPicPr>
          <p:cNvPr id="33797" name="Picture 4" descr="852672bf1b4b5ced29679e8af259f8a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260350"/>
            <a:ext cx="3889375" cy="291782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4859338" y="2492375"/>
            <a:ext cx="3889375" cy="730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>
                <a:solidFill>
                  <a:srgbClr val="1D0E01"/>
                </a:solidFill>
              </a:rPr>
              <a:t>Мероприятие «Живая память» (в рамках месячника военно-патриотической направленности)</a:t>
            </a:r>
          </a:p>
        </p:txBody>
      </p:sp>
      <p:sp>
        <p:nvSpPr>
          <p:cNvPr id="33799" name="WordArt 9"/>
          <p:cNvSpPr>
            <a:spLocks noChangeArrowheads="1" noChangeShapeType="1" noTextEdit="1"/>
          </p:cNvSpPr>
          <p:nvPr/>
        </p:nvSpPr>
        <p:spPr bwMode="auto">
          <a:xfrm>
            <a:off x="250825" y="1268413"/>
            <a:ext cx="4249738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НИКТО НЕ ЗАБЫТ...</a:t>
            </a:r>
          </a:p>
        </p:txBody>
      </p:sp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323850" y="2924175"/>
            <a:ext cx="40322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3300"/>
                </a:solidFill>
              </a:rPr>
              <a:t>22 июня 1941 года жизнь изменилась навсегда. И сколько бы лет не прошло, эта горестная дата будет отзываться болью в сердцах. </a:t>
            </a:r>
          </a:p>
        </p:txBody>
      </p:sp>
      <p:sp>
        <p:nvSpPr>
          <p:cNvPr id="47115" name="Text Box 11"/>
          <p:cNvSpPr txBox="1">
            <a:spLocks noChangeArrowheads="1"/>
          </p:cNvSpPr>
          <p:nvPr/>
        </p:nvSpPr>
        <p:spPr bwMode="auto">
          <a:xfrm>
            <a:off x="395288" y="4652963"/>
            <a:ext cx="38163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6600"/>
                </a:solidFill>
              </a:rPr>
              <a:t>Давайте сохраним самые важные воспоминания вместе. Чашу памяти передадим следующему поколению.</a:t>
            </a:r>
          </a:p>
        </p:txBody>
      </p:sp>
      <p:sp>
        <p:nvSpPr>
          <p:cNvPr id="47117" name="WordArt 13"/>
          <p:cNvSpPr>
            <a:spLocks noChangeArrowheads="1" noChangeShapeType="1" noTextEdit="1"/>
          </p:cNvSpPr>
          <p:nvPr/>
        </p:nvSpPr>
        <p:spPr bwMode="auto">
          <a:xfrm>
            <a:off x="250825" y="1268413"/>
            <a:ext cx="4249738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НИКТО НЕ ЗАБЫТ...</a:t>
            </a:r>
          </a:p>
        </p:txBody>
      </p:sp>
      <p:sp>
        <p:nvSpPr>
          <p:cNvPr id="47124" name="Text Box 3"/>
          <p:cNvSpPr txBox="1">
            <a:spLocks noChangeArrowheads="1"/>
          </p:cNvSpPr>
          <p:nvPr/>
        </p:nvSpPr>
        <p:spPr bwMode="auto">
          <a:xfrm>
            <a:off x="5724525" y="5805488"/>
            <a:ext cx="201612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smtClean="0">
                <a:solidFill>
                  <a:srgbClr val="1D0E01"/>
                </a:solidFill>
              </a:rPr>
              <a:t>«</a:t>
            </a:r>
            <a:r>
              <a:rPr lang="ru-RU" sz="1400" b="1" smtClean="0">
                <a:solidFill>
                  <a:srgbClr val="1D0E01"/>
                </a:solidFill>
              </a:rPr>
              <a:t>Аллея </a:t>
            </a:r>
            <a:r>
              <a:rPr lang="ru-RU" sz="1400" b="1" smtClean="0">
                <a:solidFill>
                  <a:srgbClr val="1D0E01"/>
                </a:solidFill>
              </a:rPr>
              <a:t> </a:t>
            </a:r>
            <a:r>
              <a:rPr lang="ru-RU" sz="1400" b="1">
                <a:solidFill>
                  <a:srgbClr val="1D0E01"/>
                </a:solidFill>
              </a:rPr>
              <a:t>памяти</a:t>
            </a:r>
            <a:r>
              <a:rPr lang="ru-RU">
                <a:solidFill>
                  <a:srgbClr val="1D0E01"/>
                </a:solidFill>
              </a:rPr>
              <a:t>»</a:t>
            </a:r>
          </a:p>
        </p:txBody>
      </p:sp>
      <p:pic>
        <p:nvPicPr>
          <p:cNvPr id="47125" name="Picture 4" descr="852672bf1b4b5ced29679e8af259f8a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260350"/>
            <a:ext cx="3889375" cy="291782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47126" name="Text Box 5"/>
          <p:cNvSpPr txBox="1">
            <a:spLocks noChangeArrowheads="1"/>
          </p:cNvSpPr>
          <p:nvPr/>
        </p:nvSpPr>
        <p:spPr bwMode="auto">
          <a:xfrm>
            <a:off x="4859338" y="2492375"/>
            <a:ext cx="3889375" cy="730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>
                <a:solidFill>
                  <a:srgbClr val="1D0E01"/>
                </a:solidFill>
              </a:rPr>
              <a:t>Мероприятие «Живая память» (в рамках месячника военно-патриотической направленности)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7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47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47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10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2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1000" fill="hold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2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4" grpId="0"/>
      <p:bldP spid="47114" grpId="1"/>
      <p:bldP spid="47115" grpId="0"/>
      <p:bldP spid="47115" grpId="1"/>
      <p:bldP spid="47117" grpId="0" animBg="1"/>
      <p:bldP spid="47124" grpId="0" animBg="1"/>
      <p:bldP spid="471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Номер слайда 3"/>
          <p:cNvSpPr txBox="1">
            <a:spLocks noGrp="1"/>
          </p:cNvSpPr>
          <p:nvPr/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r"/>
            <a:fld id="{15ECB3E2-4B81-42BA-A483-12EAA913177C}" type="slidenum">
              <a:rPr lang="ru-RU" altLang="ru-RU" sz="1400">
                <a:latin typeface="Times New Roman" pitchFamily="18" charset="0"/>
              </a:rPr>
              <a:pPr algn="r"/>
              <a:t>2</a:t>
            </a:fld>
            <a:endParaRPr lang="ru-RU" altLang="ru-RU" sz="1400">
              <a:latin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90500" y="1066800"/>
            <a:ext cx="8724900" cy="5486400"/>
          </a:xfrm>
          <a:prstGeom prst="rect">
            <a:avLst/>
          </a:prstGeom>
          <a:noFill/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41989" name="Табличка 37"/>
          <p:cNvSpPr>
            <a:spLocks noChangeArrowheads="1"/>
          </p:cNvSpPr>
          <p:nvPr/>
        </p:nvSpPr>
        <p:spPr bwMode="auto">
          <a:xfrm>
            <a:off x="250825" y="4149725"/>
            <a:ext cx="2698750" cy="850900"/>
          </a:xfrm>
          <a:prstGeom prst="plaque">
            <a:avLst>
              <a:gd name="adj" fmla="val 16667"/>
            </a:avLst>
          </a:prstGeom>
          <a:solidFill>
            <a:srgbClr val="F0F4CE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115000"/>
              </a:lnSpc>
              <a:spcAft>
                <a:spcPts val="1000"/>
              </a:spcAft>
            </a:pPr>
            <a:r>
              <a:rPr lang="ru-RU" altLang="ru-RU" sz="1400" b="1">
                <a:solidFill>
                  <a:srgbClr val="1D0E01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Совместная работа с Советом ветеранов (встречи, уроки мужества, праздники)</a:t>
            </a:r>
            <a:endParaRPr lang="ru-RU" altLang="ru-RU" sz="1400">
              <a:solidFill>
                <a:srgbClr val="1D0E01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1990" name="Табличка 38"/>
          <p:cNvSpPr>
            <a:spLocks noChangeArrowheads="1"/>
          </p:cNvSpPr>
          <p:nvPr/>
        </p:nvSpPr>
        <p:spPr bwMode="auto">
          <a:xfrm>
            <a:off x="4724400" y="1143000"/>
            <a:ext cx="2971800" cy="571500"/>
          </a:xfrm>
          <a:prstGeom prst="plaque">
            <a:avLst>
              <a:gd name="adj" fmla="val 16667"/>
            </a:avLst>
          </a:prstGeom>
          <a:solidFill>
            <a:srgbClr val="F0F4CE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15000"/>
              </a:lnSpc>
              <a:spcAft>
                <a:spcPts val="1000"/>
              </a:spcAft>
            </a:pPr>
            <a:r>
              <a:rPr lang="ru-RU" altLang="ru-RU" sz="1400" b="1">
                <a:solidFill>
                  <a:srgbClr val="1D0E01"/>
                </a:solidFill>
                <a:ea typeface="Calibri" pitchFamily="34" charset="0"/>
                <a:cs typeface="Times New Roman" pitchFamily="18" charset="0"/>
              </a:rPr>
              <a:t>Поисковая и научно-исследовательская деятельность</a:t>
            </a:r>
          </a:p>
          <a:p>
            <a:pPr eaLnBrk="0" hangingPunct="0">
              <a:lnSpc>
                <a:spcPct val="115000"/>
              </a:lnSpc>
              <a:spcAft>
                <a:spcPts val="1000"/>
              </a:spcAft>
            </a:pPr>
            <a:r>
              <a:rPr lang="ru-RU" altLang="ru-RU" sz="110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</a:p>
        </p:txBody>
      </p:sp>
      <p:sp>
        <p:nvSpPr>
          <p:cNvPr id="41991" name="Табличка 39"/>
          <p:cNvSpPr>
            <a:spLocks noChangeArrowheads="1"/>
          </p:cNvSpPr>
          <p:nvPr/>
        </p:nvSpPr>
        <p:spPr bwMode="auto">
          <a:xfrm>
            <a:off x="250825" y="2060575"/>
            <a:ext cx="2641600" cy="903288"/>
          </a:xfrm>
          <a:prstGeom prst="plaque">
            <a:avLst>
              <a:gd name="adj" fmla="val 16667"/>
            </a:avLst>
          </a:prstGeom>
          <a:solidFill>
            <a:srgbClr val="F0F4CE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15000"/>
              </a:lnSpc>
              <a:spcAft>
                <a:spcPts val="1000"/>
              </a:spcAft>
            </a:pPr>
            <a:r>
              <a:rPr lang="ru-RU" altLang="ru-RU" sz="1400" b="1">
                <a:solidFill>
                  <a:srgbClr val="1D0E01"/>
                </a:solidFill>
                <a:ea typeface="Calibri" pitchFamily="34" charset="0"/>
                <a:cs typeface="Times New Roman" pitchFamily="18" charset="0"/>
              </a:rPr>
              <a:t>Проведение концертов для ветеранов войны и труда района</a:t>
            </a:r>
            <a:endParaRPr lang="ru-RU" altLang="ru-RU" sz="1400">
              <a:solidFill>
                <a:srgbClr val="1D0E01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1992" name="Табличка 40"/>
          <p:cNvSpPr>
            <a:spLocks noChangeArrowheads="1"/>
          </p:cNvSpPr>
          <p:nvPr/>
        </p:nvSpPr>
        <p:spPr bwMode="auto">
          <a:xfrm>
            <a:off x="6115050" y="2940050"/>
            <a:ext cx="2724150" cy="869950"/>
          </a:xfrm>
          <a:prstGeom prst="plaque">
            <a:avLst>
              <a:gd name="adj" fmla="val 16667"/>
            </a:avLst>
          </a:prstGeom>
          <a:solidFill>
            <a:srgbClr val="F0F4CE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15000"/>
              </a:lnSpc>
              <a:spcAft>
                <a:spcPts val="1000"/>
              </a:spcAft>
            </a:pPr>
            <a:r>
              <a:rPr lang="ru-RU" altLang="ru-RU" sz="1400" b="1">
                <a:solidFill>
                  <a:srgbClr val="1D0E01"/>
                </a:solidFill>
                <a:ea typeface="Calibri" pitchFamily="34" charset="0"/>
                <a:cs typeface="Times New Roman" pitchFamily="18" charset="0"/>
              </a:rPr>
              <a:t>Походы, поездки, экскурсии по памятным местам Малой Родины</a:t>
            </a:r>
            <a:endParaRPr lang="ru-RU" altLang="ru-RU" sz="1400">
              <a:solidFill>
                <a:srgbClr val="1D0E01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>
              <a:lnSpc>
                <a:spcPct val="115000"/>
              </a:lnSpc>
              <a:spcAft>
                <a:spcPts val="1000"/>
              </a:spcAft>
            </a:pPr>
            <a:r>
              <a:rPr lang="ru-RU" altLang="ru-RU" sz="11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lang="ru-RU" altLang="ru-RU" sz="11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1993" name="Табличка 41"/>
          <p:cNvSpPr>
            <a:spLocks noChangeArrowheads="1"/>
          </p:cNvSpPr>
          <p:nvPr/>
        </p:nvSpPr>
        <p:spPr bwMode="auto">
          <a:xfrm>
            <a:off x="6156325" y="2060575"/>
            <a:ext cx="2700338" cy="685800"/>
          </a:xfrm>
          <a:prstGeom prst="plaque">
            <a:avLst>
              <a:gd name="adj" fmla="val 16667"/>
            </a:avLst>
          </a:prstGeom>
          <a:solidFill>
            <a:srgbClr val="F0F4CE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15000"/>
              </a:lnSpc>
              <a:spcAft>
                <a:spcPts val="1000"/>
              </a:spcAft>
            </a:pPr>
            <a:r>
              <a:rPr lang="ru-RU" altLang="ru-RU" sz="1400" b="1">
                <a:solidFill>
                  <a:srgbClr val="1D0E01"/>
                </a:solidFill>
                <a:ea typeface="Calibri" pitchFamily="34" charset="0"/>
                <a:cs typeface="Times New Roman" pitchFamily="18" charset="0"/>
              </a:rPr>
              <a:t>Организация тематических выставок</a:t>
            </a:r>
            <a:endParaRPr lang="ru-RU" altLang="ru-RU" sz="1400">
              <a:solidFill>
                <a:srgbClr val="1D0E01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1994" name="Табличка 42"/>
          <p:cNvSpPr>
            <a:spLocks noChangeArrowheads="1"/>
          </p:cNvSpPr>
          <p:nvPr/>
        </p:nvSpPr>
        <p:spPr bwMode="auto">
          <a:xfrm>
            <a:off x="250825" y="3213100"/>
            <a:ext cx="2633663" cy="649288"/>
          </a:xfrm>
          <a:prstGeom prst="plaque">
            <a:avLst>
              <a:gd name="adj" fmla="val 16667"/>
            </a:avLst>
          </a:prstGeom>
          <a:solidFill>
            <a:srgbClr val="F0F4CE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15000"/>
              </a:lnSpc>
              <a:spcAft>
                <a:spcPts val="1000"/>
              </a:spcAft>
            </a:pPr>
            <a:r>
              <a:rPr lang="ru-RU" altLang="ru-RU" sz="1400" b="1">
                <a:solidFill>
                  <a:srgbClr val="1D0E01"/>
                </a:solidFill>
                <a:cs typeface="Times New Roman" pitchFamily="18" charset="0"/>
              </a:rPr>
              <a:t>Акции школьного отряда волонтеров</a:t>
            </a:r>
            <a:endParaRPr lang="ru-RU" altLang="ru-RU" sz="1400">
              <a:solidFill>
                <a:srgbClr val="1D0E01"/>
              </a:solidFill>
              <a:cs typeface="Times New Roman" pitchFamily="18" charset="0"/>
            </a:endParaRPr>
          </a:p>
        </p:txBody>
      </p:sp>
      <p:sp>
        <p:nvSpPr>
          <p:cNvPr id="41995" name="Табличка 44"/>
          <p:cNvSpPr>
            <a:spLocks noChangeArrowheads="1"/>
          </p:cNvSpPr>
          <p:nvPr/>
        </p:nvSpPr>
        <p:spPr bwMode="auto">
          <a:xfrm>
            <a:off x="3059113" y="1773238"/>
            <a:ext cx="2828925" cy="1196975"/>
          </a:xfrm>
          <a:prstGeom prst="plaque">
            <a:avLst>
              <a:gd name="adj" fmla="val 16667"/>
            </a:avLst>
          </a:prstGeom>
          <a:solidFill>
            <a:srgbClr val="F0F4CE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15000"/>
              </a:lnSpc>
              <a:spcAft>
                <a:spcPts val="1000"/>
              </a:spcAft>
            </a:pPr>
            <a:endParaRPr lang="ru-RU" altLang="ru-RU" dirty="0">
              <a:solidFill>
                <a:srgbClr val="C00000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1996" name="Табличка 45"/>
          <p:cNvSpPr>
            <a:spLocks noChangeArrowheads="1"/>
          </p:cNvSpPr>
          <p:nvPr/>
        </p:nvSpPr>
        <p:spPr bwMode="auto">
          <a:xfrm>
            <a:off x="6096000" y="3886200"/>
            <a:ext cx="2743200" cy="1206500"/>
          </a:xfrm>
          <a:prstGeom prst="plaque">
            <a:avLst>
              <a:gd name="adj" fmla="val 16667"/>
            </a:avLst>
          </a:prstGeom>
          <a:solidFill>
            <a:srgbClr val="F0F4CE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15000"/>
              </a:lnSpc>
              <a:spcAft>
                <a:spcPts val="1000"/>
              </a:spcAft>
            </a:pPr>
            <a:r>
              <a:rPr lang="ru-RU" altLang="ru-RU" sz="1400" b="1">
                <a:solidFill>
                  <a:srgbClr val="1D0E01"/>
                </a:solidFill>
                <a:ea typeface="Calibri" pitchFamily="34" charset="0"/>
                <a:cs typeface="Times New Roman" pitchFamily="18" charset="0"/>
              </a:rPr>
              <a:t>Создание видеороликов, фоторепортажей о ветеранах Великой Отечественной войны</a:t>
            </a:r>
          </a:p>
        </p:txBody>
      </p:sp>
      <p:sp>
        <p:nvSpPr>
          <p:cNvPr id="41997" name="Табличка 48"/>
          <p:cNvSpPr>
            <a:spLocks noChangeArrowheads="1"/>
          </p:cNvSpPr>
          <p:nvPr/>
        </p:nvSpPr>
        <p:spPr bwMode="auto">
          <a:xfrm>
            <a:off x="4932363" y="5445125"/>
            <a:ext cx="3048000" cy="838200"/>
          </a:xfrm>
          <a:prstGeom prst="plaque">
            <a:avLst>
              <a:gd name="adj" fmla="val 16667"/>
            </a:avLst>
          </a:prstGeom>
          <a:solidFill>
            <a:srgbClr val="F0F4CE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15000"/>
              </a:lnSpc>
              <a:spcAft>
                <a:spcPts val="1000"/>
              </a:spcAft>
            </a:pPr>
            <a:r>
              <a:rPr lang="ru-RU" altLang="ru-RU" sz="1400" b="1">
                <a:solidFill>
                  <a:srgbClr val="1D0E01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Участие в </a:t>
            </a:r>
            <a:r>
              <a:rPr lang="ru-RU" altLang="ru-RU" sz="1400" b="1">
                <a:solidFill>
                  <a:srgbClr val="1D0E01"/>
                </a:solidFill>
                <a:ea typeface="Calibri" pitchFamily="34" charset="0"/>
                <a:cs typeface="Times New Roman" pitchFamily="18" charset="0"/>
              </a:rPr>
              <a:t>муниципальных, региональных</a:t>
            </a:r>
            <a:r>
              <a:rPr lang="ru-RU" altLang="ru-RU" sz="1400" b="1">
                <a:solidFill>
                  <a:srgbClr val="1D0E01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творческих  конкурсах</a:t>
            </a:r>
            <a:endParaRPr lang="ru-RU" altLang="ru-RU" sz="1400">
              <a:solidFill>
                <a:srgbClr val="1D0E01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lnSpc>
                <a:spcPct val="115000"/>
              </a:lnSpc>
              <a:spcAft>
                <a:spcPts val="1000"/>
              </a:spcAft>
            </a:pPr>
            <a:r>
              <a:rPr lang="ru-RU" altLang="ru-RU" sz="110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</a:p>
        </p:txBody>
      </p:sp>
      <p:sp>
        <p:nvSpPr>
          <p:cNvPr id="41998" name="Табличка 49"/>
          <p:cNvSpPr>
            <a:spLocks noChangeArrowheads="1"/>
          </p:cNvSpPr>
          <p:nvPr/>
        </p:nvSpPr>
        <p:spPr bwMode="auto">
          <a:xfrm>
            <a:off x="1116013" y="5445125"/>
            <a:ext cx="3429000" cy="838200"/>
          </a:xfrm>
          <a:prstGeom prst="plaque">
            <a:avLst>
              <a:gd name="adj" fmla="val 16667"/>
            </a:avLst>
          </a:prstGeom>
          <a:solidFill>
            <a:srgbClr val="F0F4CE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15000"/>
              </a:lnSpc>
              <a:spcAft>
                <a:spcPts val="1000"/>
              </a:spcAft>
            </a:pPr>
            <a:r>
              <a:rPr lang="ru-RU" altLang="ru-RU" sz="1400" b="1">
                <a:solidFill>
                  <a:srgbClr val="1D0E01"/>
                </a:solidFill>
              </a:rPr>
              <a:t>Линейки, митинги, возложение цветов к памятнику  Воину-освободителю</a:t>
            </a:r>
            <a:endParaRPr lang="ru-RU" altLang="ru-RU" sz="1400" b="1">
              <a:solidFill>
                <a:srgbClr val="1D0E01"/>
              </a:solidFill>
              <a:cs typeface="Times New Roman" pitchFamily="18" charset="0"/>
            </a:endParaRPr>
          </a:p>
        </p:txBody>
      </p:sp>
      <p:sp>
        <p:nvSpPr>
          <p:cNvPr id="15373" name="Rectangle 67"/>
          <p:cNvSpPr>
            <a:spLocks noChangeArrowheads="1"/>
          </p:cNvSpPr>
          <p:nvPr/>
        </p:nvSpPr>
        <p:spPr bwMode="auto">
          <a:xfrm>
            <a:off x="152400" y="609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600">
                <a:latin typeface="Times New Roman" pitchFamily="18" charset="0"/>
              </a:rPr>
              <a:t/>
            </a:r>
            <a:br>
              <a:rPr lang="ru-RU" altLang="ru-RU" sz="600">
                <a:latin typeface="Times New Roman" pitchFamily="18" charset="0"/>
              </a:rPr>
            </a:br>
            <a:endParaRPr lang="ru-RU" altLang="ru-RU">
              <a:latin typeface="Times New Roman" pitchFamily="18" charset="0"/>
            </a:endParaRPr>
          </a:p>
          <a:p>
            <a:pPr eaLnBrk="0" hangingPunct="0"/>
            <a:endParaRPr lang="ru-RU" altLang="ru-RU">
              <a:latin typeface="Times New Roman" pitchFamily="18" charset="0"/>
            </a:endParaRPr>
          </a:p>
        </p:txBody>
      </p:sp>
      <p:sp>
        <p:nvSpPr>
          <p:cNvPr id="15374" name="Rectangle 73"/>
          <p:cNvSpPr>
            <a:spLocks noChangeArrowheads="1"/>
          </p:cNvSpPr>
          <p:nvPr/>
        </p:nvSpPr>
        <p:spPr bwMode="auto">
          <a:xfrm>
            <a:off x="15240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10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</a:t>
            </a:r>
            <a:endParaRPr lang="ru-RU" alt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5375" name="Rectangle 81"/>
          <p:cNvSpPr>
            <a:spLocks noChangeArrowheads="1"/>
          </p:cNvSpPr>
          <p:nvPr/>
        </p:nvSpPr>
        <p:spPr bwMode="auto">
          <a:xfrm>
            <a:off x="0" y="333692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 altLang="ru-RU">
              <a:latin typeface="Times New Roman" pitchFamily="18" charset="0"/>
            </a:endParaRPr>
          </a:p>
          <a:p>
            <a:pPr eaLnBrk="0" hangingPunct="0"/>
            <a:endParaRPr lang="ru-RU" altLang="ru-RU">
              <a:latin typeface="Times New Roman" pitchFamily="18" charset="0"/>
            </a:endParaRPr>
          </a:p>
        </p:txBody>
      </p:sp>
      <p:sp>
        <p:nvSpPr>
          <p:cNvPr id="42003" name="Табличка 44"/>
          <p:cNvSpPr>
            <a:spLocks noChangeArrowheads="1"/>
          </p:cNvSpPr>
          <p:nvPr/>
        </p:nvSpPr>
        <p:spPr bwMode="auto">
          <a:xfrm>
            <a:off x="1908175" y="1125538"/>
            <a:ext cx="2698750" cy="571500"/>
          </a:xfrm>
          <a:prstGeom prst="plaque">
            <a:avLst>
              <a:gd name="adj" fmla="val 16667"/>
            </a:avLst>
          </a:prstGeom>
          <a:solidFill>
            <a:srgbClr val="F0F4CE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15000"/>
              </a:lnSpc>
              <a:spcAft>
                <a:spcPts val="1000"/>
              </a:spcAft>
            </a:pPr>
            <a:r>
              <a:rPr lang="ru-RU" altLang="ru-RU" sz="1400" b="1">
                <a:solidFill>
                  <a:srgbClr val="1D0E01"/>
                </a:solidFill>
                <a:ea typeface="Calibri" pitchFamily="34" charset="0"/>
                <a:cs typeface="Times New Roman" pitchFamily="18" charset="0"/>
              </a:rPr>
              <a:t>Экскурсионная работа</a:t>
            </a:r>
            <a:endParaRPr lang="ru-RU" altLang="ru-RU" sz="1400">
              <a:solidFill>
                <a:srgbClr val="1D0E01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835150" y="333375"/>
            <a:ext cx="70580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>
                <a:solidFill>
                  <a:srgbClr val="860000"/>
                </a:solidFill>
              </a:rPr>
              <a:t>Направления работы школьного музея:</a:t>
            </a:r>
            <a:r>
              <a:rPr lang="ru-RU" sz="2600" b="1">
                <a:solidFill>
                  <a:srgbClr val="003300"/>
                </a:solidFill>
              </a:rPr>
              <a:t> </a:t>
            </a:r>
            <a:endParaRPr lang="ru-RU" sz="2600" b="1">
              <a:solidFill>
                <a:srgbClr val="8E0000"/>
              </a:solidFill>
            </a:endParaRPr>
          </a:p>
        </p:txBody>
      </p:sp>
      <p:pic>
        <p:nvPicPr>
          <p:cNvPr id="42005" name="Picture 2" descr="3a51fb59592052881fc26c89557247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2997200"/>
            <a:ext cx="3168650" cy="2370138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2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2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20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2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2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 animBg="1"/>
      <p:bldP spid="41990" grpId="0" animBg="1"/>
      <p:bldP spid="41991" grpId="0" animBg="1"/>
      <p:bldP spid="41992" grpId="0" animBg="1"/>
      <p:bldP spid="41993" grpId="0" animBg="1"/>
      <p:bldP spid="41994" grpId="0" animBg="1"/>
      <p:bldP spid="41995" grpId="0" animBg="1"/>
      <p:bldP spid="41996" grpId="0" animBg="1"/>
      <p:bldP spid="41997" grpId="0" animBg="1"/>
      <p:bldP spid="41998" grpId="0" animBg="1"/>
      <p:bldP spid="42003" grpId="0" animBg="1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e0ad91e64b2ba01db055879f9d1833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052513"/>
            <a:ext cx="3692525" cy="4897437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684213" y="6021388"/>
            <a:ext cx="35274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>
                <a:solidFill>
                  <a:srgbClr val="003300"/>
                </a:solidFill>
              </a:rPr>
              <a:t>Участие во Всероссийской акции «Ночь музеев»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484438" y="188913"/>
            <a:ext cx="5545137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>
                <a:solidFill>
                  <a:srgbClr val="860000"/>
                </a:solidFill>
              </a:rPr>
              <a:t>Волонтёры – проводники музейного пространства</a:t>
            </a:r>
            <a:r>
              <a:rPr lang="ru-RU" sz="2600" b="1">
                <a:solidFill>
                  <a:srgbClr val="003300"/>
                </a:solidFill>
              </a:rPr>
              <a:t> </a:t>
            </a:r>
            <a:endParaRPr lang="ru-RU" sz="2600" b="1">
              <a:solidFill>
                <a:srgbClr val="8E0000"/>
              </a:solidFill>
            </a:endParaRPr>
          </a:p>
        </p:txBody>
      </p:sp>
      <p:pic>
        <p:nvPicPr>
          <p:cNvPr id="17412" name="Picture 5" descr="abf7705aac7ee2a143784525d5e3a3e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363" y="1052513"/>
            <a:ext cx="3673475" cy="4897437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4716463" y="5949950"/>
            <a:ext cx="35274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>
                <a:solidFill>
                  <a:srgbClr val="003300"/>
                </a:solidFill>
              </a:rPr>
              <a:t>Открытый урок, посвященный Городам-Героям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3" grpId="0"/>
      <p:bldP spid="174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5"/>
          <p:cNvSpPr>
            <a:spLocks noChangeArrowheads="1"/>
          </p:cNvSpPr>
          <p:nvPr/>
        </p:nvSpPr>
        <p:spPr bwMode="auto">
          <a:xfrm>
            <a:off x="0" y="2349500"/>
            <a:ext cx="51117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«Семейные истории</a:t>
            </a:r>
          </a:p>
          <a:p>
            <a:pPr algn="ctr">
              <a:defRPr/>
            </a:pPr>
            <a:r>
              <a:rPr lang="ru-RU" sz="3600" b="1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Великой Победы»</a:t>
            </a:r>
          </a:p>
        </p:txBody>
      </p:sp>
      <p:pic>
        <p:nvPicPr>
          <p:cNvPr id="4" name="Рисунок 3" descr="C:\Users\Галина\Desktop\1aGKN64X-B0.jpg"/>
          <p:cNvPicPr/>
          <p:nvPr/>
        </p:nvPicPr>
        <p:blipFill>
          <a:blip r:embed="rId3" cstate="print"/>
          <a:srcRect l="3509" t="6849" r="15789" b="12329"/>
          <a:stretch>
            <a:fillRect/>
          </a:stretch>
        </p:blipFill>
        <p:spPr bwMode="auto">
          <a:xfrm>
            <a:off x="4954575" y="990578"/>
            <a:ext cx="3714776" cy="47149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484" name="TextBox 4"/>
          <p:cNvSpPr txBox="1">
            <a:spLocks noChangeArrowheads="1"/>
          </p:cNvSpPr>
          <p:nvPr/>
        </p:nvSpPr>
        <p:spPr bwMode="auto">
          <a:xfrm>
            <a:off x="0" y="4005263"/>
            <a:ext cx="48958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rgbClr val="86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Горячев </a:t>
            </a:r>
          </a:p>
          <a:p>
            <a:pPr algn="ctr">
              <a:defRPr/>
            </a:pPr>
            <a:r>
              <a:rPr lang="ru-RU" sz="2400" b="1">
                <a:solidFill>
                  <a:srgbClr val="86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Михаил Филиппович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Галина\Desktop\Горячев М.Ф\боевой пут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765175"/>
            <a:ext cx="7000875" cy="4692650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24578" name="TextBox 4"/>
          <p:cNvSpPr txBox="1">
            <a:spLocks noChangeArrowheads="1"/>
          </p:cNvSpPr>
          <p:nvPr/>
        </p:nvSpPr>
        <p:spPr bwMode="auto">
          <a:xfrm>
            <a:off x="1116013" y="5445125"/>
            <a:ext cx="72009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860000"/>
                </a:solidFill>
                <a:latin typeface="Calibri" pitchFamily="34" charset="0"/>
              </a:rPr>
              <a:t>Боевой путь </a:t>
            </a:r>
          </a:p>
          <a:p>
            <a:pPr algn="ctr"/>
            <a:r>
              <a:rPr lang="ru-RU" sz="2400" b="1">
                <a:solidFill>
                  <a:srgbClr val="860000"/>
                </a:solidFill>
                <a:latin typeface="Calibri" pitchFamily="34" charset="0"/>
              </a:rPr>
              <a:t>Горячева Михаила Филипповича</a:t>
            </a:r>
            <a:endParaRPr lang="ru-RU" sz="2400">
              <a:solidFill>
                <a:srgbClr val="860000"/>
              </a:solidFill>
              <a:latin typeface="Calibri" pitchFamily="34" charset="0"/>
            </a:endParaRPr>
          </a:p>
          <a:p>
            <a:pPr algn="ctr"/>
            <a:endParaRPr lang="ru-RU" sz="2400">
              <a:solidFill>
                <a:srgbClr val="860000"/>
              </a:solidFill>
              <a:latin typeface="Calibri" pitchFamily="34" charset="0"/>
            </a:endParaRPr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250825" y="4868863"/>
            <a:ext cx="8569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Галина\Desktop\Горячев М.Ф\нагр.лист отеч.войны 2 степени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268413"/>
            <a:ext cx="3962400" cy="5046662"/>
          </a:xfrm>
          <a:prstGeom prst="rect">
            <a:avLst/>
          </a:prstGeom>
          <a:noFill/>
          <a:ln w="9525">
            <a:solidFill>
              <a:schemeClr val="accent6"/>
            </a:solidFill>
            <a:miter lim="800000"/>
            <a:headEnd/>
            <a:tailEnd/>
          </a:ln>
        </p:spPr>
      </p:pic>
      <p:pic>
        <p:nvPicPr>
          <p:cNvPr id="3074" name="Picture 2" descr="https://i.servimg.com/u/f62/18/81/10/58/75309410.jpg"/>
          <p:cNvPicPr>
            <a:picLocks noChangeAspect="1" noChangeArrowheads="1"/>
          </p:cNvPicPr>
          <p:nvPr/>
        </p:nvPicPr>
        <p:blipFill>
          <a:blip r:embed="rId4" cstate="print"/>
          <a:srcRect l="30534" t="1408" r="30978" b="8451"/>
          <a:stretch>
            <a:fillRect/>
          </a:stretch>
        </p:blipFill>
        <p:spPr bwMode="auto">
          <a:xfrm>
            <a:off x="5724525" y="2133600"/>
            <a:ext cx="2473325" cy="38608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</p:pic>
      <p:sp>
        <p:nvSpPr>
          <p:cNvPr id="28675" name="TextBox 4"/>
          <p:cNvSpPr txBox="1">
            <a:spLocks noChangeArrowheads="1"/>
          </p:cNvSpPr>
          <p:nvPr/>
        </p:nvSpPr>
        <p:spPr bwMode="auto">
          <a:xfrm>
            <a:off x="4859338" y="1052513"/>
            <a:ext cx="40322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accent2"/>
                </a:solidFill>
                <a:latin typeface="Calibri" pitchFamily="34" charset="0"/>
              </a:rPr>
              <a:t>Орден «Отечественной войны </a:t>
            </a:r>
            <a:r>
              <a:rPr lang="en-US" sz="2400" b="1">
                <a:solidFill>
                  <a:schemeClr val="accent2"/>
                </a:solidFill>
                <a:latin typeface="Calibri" pitchFamily="34" charset="0"/>
              </a:rPr>
              <a:t>II</a:t>
            </a:r>
            <a:r>
              <a:rPr lang="ru-RU" sz="2400" b="1">
                <a:solidFill>
                  <a:schemeClr val="accent2"/>
                </a:solidFill>
                <a:latin typeface="Calibri" pitchFamily="34" charset="0"/>
              </a:rPr>
              <a:t> степени»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987675" y="188913"/>
            <a:ext cx="34559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860000"/>
                </a:solidFill>
              </a:rPr>
              <a:t>Первые награды</a:t>
            </a:r>
            <a:r>
              <a:rPr lang="ru-RU" sz="2800" b="1">
                <a:solidFill>
                  <a:srgbClr val="003300"/>
                </a:solidFill>
              </a:rPr>
              <a:t> </a:t>
            </a:r>
            <a:endParaRPr lang="ru-RU" sz="2800" b="1">
              <a:solidFill>
                <a:srgbClr val="8E0000"/>
              </a:solidFill>
            </a:endParaRP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179388" y="1125538"/>
            <a:ext cx="8785225" cy="5183187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50" name="Picture 2" descr="http://900igr.net/up/datai/139527/0022-026-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9563" y="2924175"/>
            <a:ext cx="2247900" cy="2224088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2" name="Рисунок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8313" y="2276475"/>
            <a:ext cx="5940425" cy="3906838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28686" name="TextBox 5"/>
          <p:cNvSpPr txBox="1">
            <a:spLocks noChangeArrowheads="1"/>
          </p:cNvSpPr>
          <p:nvPr/>
        </p:nvSpPr>
        <p:spPr bwMode="auto">
          <a:xfrm>
            <a:off x="2195513" y="1557338"/>
            <a:ext cx="53578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accent2"/>
                </a:solidFill>
                <a:latin typeface="Calibri" pitchFamily="34" charset="0"/>
              </a:rPr>
              <a:t>Орден «Красной Звезды»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13" grpId="0"/>
      <p:bldP spid="28683" grpId="0" animBg="1"/>
      <p:bldP spid="2868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150" y="260350"/>
            <a:ext cx="6985000" cy="7921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b="1" smtClean="0">
                <a:solidFill>
                  <a:srgbClr val="860000"/>
                </a:solidFill>
              </a:rPr>
              <a:t>Встреча с братом Александром на фронте. Предкарпатье</a:t>
            </a:r>
          </a:p>
        </p:txBody>
      </p:sp>
      <p:pic>
        <p:nvPicPr>
          <p:cNvPr id="3174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412875"/>
            <a:ext cx="8785225" cy="3816350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611188" y="5373688"/>
            <a:ext cx="8064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6100" y="981075"/>
            <a:ext cx="4103688" cy="917575"/>
          </a:xfrm>
        </p:spPr>
        <p:txBody>
          <a:bodyPr/>
          <a:lstStyle/>
          <a:p>
            <a:pPr eaLnBrk="1" hangingPunct="1"/>
            <a:r>
              <a:rPr lang="ru-RU" sz="2600" b="1" smtClean="0">
                <a:solidFill>
                  <a:schemeClr val="accent2"/>
                </a:solidFill>
              </a:rPr>
              <a:t>Орден «Александра Невского»(июль 1944 г.)</a:t>
            </a:r>
          </a:p>
        </p:txBody>
      </p:sp>
      <p:pic>
        <p:nvPicPr>
          <p:cNvPr id="33794" name="Picture 2" descr="https://mtdata.ru/u1/photo2130/20243083481-0/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2060575"/>
            <a:ext cx="3808412" cy="3960813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250825" y="1196975"/>
            <a:ext cx="36004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3300"/>
                </a:solidFill>
              </a:rPr>
              <a:t>В июле 1944 году был представлен к ордену «Александра Невского»</a:t>
            </a: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179388" y="2492375"/>
            <a:ext cx="31686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6400"/>
                </a:solidFill>
              </a:rPr>
              <a:t>В октябре 1944 года (наградной лист от 20.04.1944г.) удостоен ордена «Красного Знамени</a:t>
            </a:r>
            <a:r>
              <a:rPr lang="ru-RU"/>
              <a:t>    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635375" y="188913"/>
            <a:ext cx="2089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860000"/>
                </a:solidFill>
              </a:rPr>
              <a:t>Награды</a:t>
            </a:r>
            <a:r>
              <a:rPr lang="ru-RU" sz="2800" b="1">
                <a:solidFill>
                  <a:srgbClr val="003300"/>
                </a:solidFill>
              </a:rPr>
              <a:t> </a:t>
            </a:r>
            <a:endParaRPr lang="ru-RU" sz="2800" b="1">
              <a:solidFill>
                <a:srgbClr val="8E0000"/>
              </a:solidFill>
            </a:endParaRPr>
          </a:p>
        </p:txBody>
      </p:sp>
      <p:sp>
        <p:nvSpPr>
          <p:cNvPr id="33805" name="Rectangle 13"/>
          <p:cNvSpPr>
            <a:spLocks noChangeArrowheads="1"/>
          </p:cNvSpPr>
          <p:nvPr/>
        </p:nvSpPr>
        <p:spPr bwMode="auto">
          <a:xfrm>
            <a:off x="4140200" y="836613"/>
            <a:ext cx="4535488" cy="52578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6" name="Заголовок 1"/>
          <p:cNvSpPr>
            <a:spLocks/>
          </p:cNvSpPr>
          <p:nvPr/>
        </p:nvSpPr>
        <p:spPr bwMode="auto">
          <a:xfrm>
            <a:off x="4140200" y="1052513"/>
            <a:ext cx="44640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600" b="1">
                <a:solidFill>
                  <a:schemeClr val="accent2"/>
                </a:solidFill>
                <a:latin typeface="Calibri" pitchFamily="34" charset="0"/>
              </a:rPr>
              <a:t>Орден «Красного Знамени»</a:t>
            </a:r>
          </a:p>
        </p:txBody>
      </p:sp>
      <p:pic>
        <p:nvPicPr>
          <p:cNvPr id="3074" name="Picture 2" descr="https://pbs.twimg.com/media/EEkf8m1X4AA9cOH.jpg:lar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1773238"/>
            <a:ext cx="3316288" cy="4032250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33873" name="Rectangle 81"/>
          <p:cNvSpPr>
            <a:spLocks noChangeArrowheads="1"/>
          </p:cNvSpPr>
          <p:nvPr/>
        </p:nvSpPr>
        <p:spPr bwMode="auto">
          <a:xfrm>
            <a:off x="3203575" y="836613"/>
            <a:ext cx="5689600" cy="54721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3874" name="Рисунок 3" descr="C:\Users\Галина\Desktop\Горячев М.Ф\нагр.листот.война 1 степ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1628775"/>
            <a:ext cx="2847975" cy="4608513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33875" name="Picture 2" descr="https://sitekid.ru/imgn/196/8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25" y="2205038"/>
            <a:ext cx="2425700" cy="2519362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33876" name="Заголовок 1"/>
          <p:cNvSpPr>
            <a:spLocks/>
          </p:cNvSpPr>
          <p:nvPr/>
        </p:nvSpPr>
        <p:spPr bwMode="auto">
          <a:xfrm>
            <a:off x="3851275" y="908050"/>
            <a:ext cx="4608513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600" b="1">
                <a:solidFill>
                  <a:schemeClr val="accent2"/>
                </a:solidFill>
                <a:latin typeface="Calibri" pitchFamily="34" charset="0"/>
              </a:rPr>
              <a:t>Орден «Отечественной войны  </a:t>
            </a:r>
            <a:r>
              <a:rPr lang="en-US" sz="2600" b="1">
                <a:solidFill>
                  <a:schemeClr val="accent2"/>
                </a:solidFill>
                <a:latin typeface="Calibri" pitchFamily="34" charset="0"/>
              </a:rPr>
              <a:t>I</a:t>
            </a:r>
            <a:r>
              <a:rPr lang="ru-RU" sz="2600" b="1">
                <a:solidFill>
                  <a:schemeClr val="accent2"/>
                </a:solidFill>
                <a:latin typeface="Calibri" pitchFamily="34" charset="0"/>
              </a:rPr>
              <a:t> степени»</a:t>
            </a:r>
          </a:p>
        </p:txBody>
      </p:sp>
      <p:sp>
        <p:nvSpPr>
          <p:cNvPr id="33877" name="Rectangle 85"/>
          <p:cNvSpPr>
            <a:spLocks noChangeArrowheads="1"/>
          </p:cNvSpPr>
          <p:nvPr/>
        </p:nvSpPr>
        <p:spPr bwMode="auto">
          <a:xfrm>
            <a:off x="179388" y="4292600"/>
            <a:ext cx="3024187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3300"/>
                </a:solidFill>
              </a:rPr>
              <a:t>Последний бой он провел в окрестностях г. Санок в Польше. Посмертно был награжден орденом Отечественной войны I степени</a:t>
            </a:r>
          </a:p>
        </p:txBody>
      </p:sp>
      <p:sp>
        <p:nvSpPr>
          <p:cNvPr id="33908" name="Rectangle 116"/>
          <p:cNvSpPr>
            <a:spLocks noChangeArrowheads="1"/>
          </p:cNvSpPr>
          <p:nvPr/>
        </p:nvSpPr>
        <p:spPr bwMode="auto">
          <a:xfrm>
            <a:off x="3059113" y="765175"/>
            <a:ext cx="5905500" cy="55435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" name="Picture 2" descr="https://pbs.twimg.com/media/EEkf8m1X4AA9cOH.jpg:lar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2138" y="1484313"/>
            <a:ext cx="2900362" cy="352742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33910" name="Picture 2" descr="https://mtdata.ru/u1/photo2130/20243083481-0/origina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7763" y="836613"/>
            <a:ext cx="2560637" cy="266382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33911" name="Picture 2" descr="https://sitekid.ru/imgn/196/8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7763" y="3573463"/>
            <a:ext cx="2566987" cy="2665412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38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38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3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3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38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3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38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3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3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38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3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3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3" dur="2000"/>
                                        <p:tgtEl>
                                          <p:spTgt spid="33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6" dur="2000"/>
                                        <p:tgtEl>
                                          <p:spTgt spid="33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9" dur="2000"/>
                                        <p:tgtEl>
                                          <p:spTgt spid="33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3797" grpId="0"/>
      <p:bldP spid="33805" grpId="0" animBg="1"/>
      <p:bldP spid="33806" grpId="0"/>
      <p:bldP spid="33873" grpId="0" animBg="1"/>
      <p:bldP spid="33876" grpId="0"/>
      <p:bldP spid="33877" grpId="0"/>
      <p:bldP spid="3390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>
          <a:xfrm>
            <a:off x="1258888" y="188913"/>
            <a:ext cx="7472362" cy="868362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860000"/>
                </a:solidFill>
              </a:rPr>
              <a:t>Последняя весточка с фронта</a:t>
            </a:r>
          </a:p>
        </p:txBody>
      </p:sp>
      <p:pic>
        <p:nvPicPr>
          <p:cNvPr id="36866" name="Picture 1"/>
          <p:cNvPicPr>
            <a:picLocks noChangeAspect="1" noChangeArrowheads="1"/>
          </p:cNvPicPr>
          <p:nvPr/>
        </p:nvPicPr>
        <p:blipFill>
          <a:blip r:embed="rId3" cstate="print"/>
          <a:srcRect r="5173"/>
          <a:stretch>
            <a:fillRect/>
          </a:stretch>
        </p:blipFill>
        <p:spPr bwMode="auto">
          <a:xfrm>
            <a:off x="611188" y="1196975"/>
            <a:ext cx="7858125" cy="495617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29699" name="Text Box 4"/>
          <p:cNvSpPr txBox="1">
            <a:spLocks noChangeArrowheads="1"/>
          </p:cNvSpPr>
          <p:nvPr/>
        </p:nvSpPr>
        <p:spPr bwMode="auto">
          <a:xfrm>
            <a:off x="611188" y="5084763"/>
            <a:ext cx="8064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4348</TotalTime>
  <Words>934</Words>
  <Application>Microsoft Office PowerPoint</Application>
  <PresentationFormat>Экран (4:3)</PresentationFormat>
  <Paragraphs>71</Paragraphs>
  <Slides>11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Орден «Александра Невского»(июль 1944 г.)</vt:lpstr>
      <vt:lpstr>Последняя весточка с фронта</vt:lpstr>
      <vt:lpstr>Ответ на запрос из Польского Красного креста</vt:lpstr>
      <vt:lpstr>Слайд 11</vt:lpstr>
    </vt:vector>
  </TitlesOfParts>
  <Company>Интернат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Раиса Николаевна</cp:lastModifiedBy>
  <cp:revision>72</cp:revision>
  <dcterms:created xsi:type="dcterms:W3CDTF">2015-02-17T08:35:42Z</dcterms:created>
  <dcterms:modified xsi:type="dcterms:W3CDTF">2022-02-15T18:10:52Z</dcterms:modified>
</cp:coreProperties>
</file>