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sldIdLst>
    <p:sldId id="256" r:id="rId2"/>
    <p:sldId id="258" r:id="rId3"/>
    <p:sldId id="257" r:id="rId4"/>
    <p:sldId id="266" r:id="rId5"/>
    <p:sldId id="261" r:id="rId6"/>
    <p:sldId id="264" r:id="rId7"/>
    <p:sldId id="262" r:id="rId8"/>
    <p:sldId id="260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733" autoAdjust="0"/>
  </p:normalViewPr>
  <p:slideViewPr>
    <p:cSldViewPr>
      <p:cViewPr varScale="1">
        <p:scale>
          <a:sx n="86" d="100"/>
          <a:sy n="86" d="100"/>
        </p:scale>
        <p:origin x="-389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614886731391633E-2"/>
          <c:y val="5.9113300492610862E-2"/>
          <c:w val="0.55501618122977348"/>
          <c:h val="0.650246305418719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2020-2021 уч.г</c:v>
                </c:pt>
              </c:strCache>
            </c:strRef>
          </c:tx>
          <c:invertIfNegative val="0"/>
          <c:cat>
            <c:strRef>
              <c:f>Sheet1!$B$1:$E$1</c:f>
              <c:strCache>
                <c:ptCount val="2"/>
                <c:pt idx="0">
                  <c:v>успев-сть</c:v>
                </c:pt>
                <c:pt idx="1">
                  <c:v>качество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97</c:v>
                </c:pt>
                <c:pt idx="1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1 полугодие 2021-2022 уч.г</c:v>
                </c:pt>
              </c:strCache>
            </c:strRef>
          </c:tx>
          <c:invertIfNegative val="0"/>
          <c:cat>
            <c:strRef>
              <c:f>Sheet1!$B$1:$E$1</c:f>
              <c:strCache>
                <c:ptCount val="2"/>
                <c:pt idx="0">
                  <c:v>успев-сть</c:v>
                </c:pt>
                <c:pt idx="1">
                  <c:v>качество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100</c:v>
                </c:pt>
                <c:pt idx="1">
                  <c:v>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440768"/>
        <c:axId val="130218752"/>
      </c:barChart>
      <c:catAx>
        <c:axId val="129440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-5400000" vert="horz"/>
          <a:lstStyle/>
          <a:p>
            <a:pPr>
              <a:defRPr/>
            </a:pPr>
            <a:endParaRPr lang="ru-RU"/>
          </a:p>
        </c:txPr>
        <c:crossAx val="130218752"/>
        <c:crosses val="autoZero"/>
        <c:auto val="1"/>
        <c:lblAlgn val="ctr"/>
        <c:lblOffset val="100"/>
        <c:noMultiLvlLbl val="1"/>
      </c:catAx>
      <c:valAx>
        <c:axId val="130218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129440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343040718170332"/>
          <c:y val="0.32867224936682626"/>
          <c:w val="0.33518719354342402"/>
          <c:h val="0.549869040183483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microsoft.com/office/2007/relationships/hdphoto" Target="../media/hdphoto1.wdp"/><Relationship Id="rId7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jpeg"/><Relationship Id="rId7" Type="http://schemas.microsoft.com/office/2007/relationships/hdphoto" Target="../media/hdphoto4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3.png"/><Relationship Id="rId4" Type="http://schemas.microsoft.com/office/2007/relationships/hdphoto" Target="../media/hdphoto3.wdp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microsoft.com/office/2007/relationships/hdphoto" Target="../media/hdphoto6.wdp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jpeg"/><Relationship Id="rId5" Type="http://schemas.openxmlformats.org/officeDocument/2006/relationships/chart" Target="../charts/chart1.xml"/><Relationship Id="rId4" Type="http://schemas.openxmlformats.org/officeDocument/2006/relationships/image" Target="../media/image26.emf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88640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u="sng" dirty="0" smtClean="0">
                <a:solidFill>
                  <a:schemeClr val="accent1">
                    <a:lumMod val="75000"/>
                  </a:schemeClr>
                </a:solidFill>
              </a:rPr>
              <a:t>Опыт</a:t>
            </a:r>
            <a:r>
              <a:rPr lang="ru-RU" sz="2000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i="1" u="sng" dirty="0" smtClean="0">
                <a:solidFill>
                  <a:schemeClr val="accent1">
                    <a:lumMod val="75000"/>
                  </a:schemeClr>
                </a:solidFill>
              </a:rPr>
              <a:t>успешной управленческой практики по ликвидации </a:t>
            </a:r>
            <a:r>
              <a:rPr lang="ru-RU" sz="2000" i="1" u="sng" dirty="0" smtClean="0">
                <a:solidFill>
                  <a:schemeClr val="accent1">
                    <a:lumMod val="75000"/>
                  </a:schemeClr>
                </a:solidFill>
              </a:rPr>
              <a:t>риска</a:t>
            </a:r>
          </a:p>
          <a:p>
            <a:pPr algn="ctr"/>
            <a:endParaRPr lang="ru-RU" sz="2000" i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“Пониженный уровень школьного благополучия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940" y="5721651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Численность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обучающихся на 2021-2022 учебный  год- 11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9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 человек. 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 Педагогический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состав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- 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20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человек.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24745"/>
            <a:ext cx="6499855" cy="424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4" y="5173646"/>
            <a:ext cx="80423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rgbClr val="002060"/>
                </a:solidFill>
              </a:rPr>
              <a:t>МБОУ СОШ с. Ульяновка Тамалинского района Пензенской </a:t>
            </a:r>
            <a:r>
              <a:rPr lang="ru-RU" b="1" dirty="0" smtClean="0">
                <a:solidFill>
                  <a:srgbClr val="002060"/>
                </a:solidFill>
              </a:rPr>
              <a:t>области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33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     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rgbClr val="002060"/>
              </a:solidFill>
            </a:endParaRPr>
          </a:p>
        </p:txBody>
      </p:sp>
      <p:pic>
        <p:nvPicPr>
          <p:cNvPr id="3073" name="Picture 1" descr="G:\ШКОЛЬНЫЕ ФОТО\2020 - 2021 год\IMG_20210325_102234.jpg"/>
          <p:cNvPicPr>
            <a:picLocks noChangeAspect="1" noChangeArrowheads="1"/>
          </p:cNvPicPr>
          <p:nvPr/>
        </p:nvPicPr>
        <p:blipFill>
          <a:blip r:embed="rId2" cstate="print"/>
          <a:srcRect t="29167"/>
          <a:stretch>
            <a:fillRect/>
          </a:stretch>
        </p:blipFill>
        <p:spPr bwMode="auto">
          <a:xfrm>
            <a:off x="251520" y="3212976"/>
            <a:ext cx="4975461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G:\ШКОЛЬНЫЕ ФОТО\2020 - 2021 год\IMG-20210325-WA0007.jpg"/>
          <p:cNvPicPr>
            <a:picLocks noChangeAspect="1" noChangeArrowheads="1"/>
          </p:cNvPicPr>
          <p:nvPr/>
        </p:nvPicPr>
        <p:blipFill>
          <a:blip r:embed="rId3" cstate="print"/>
          <a:srcRect t="15152"/>
          <a:stretch>
            <a:fillRect/>
          </a:stretch>
        </p:blipFill>
        <p:spPr bwMode="auto">
          <a:xfrm>
            <a:off x="5769425" y="1359025"/>
            <a:ext cx="3360436" cy="2000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G:\ШКОЛЬНЫЕ ФОТО\2020 - 2021 год\IMG-20210325-WA0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717032"/>
            <a:ext cx="3327608" cy="2139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4471" y="49388"/>
            <a:ext cx="90364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асширенный педагогический совет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обсуждению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рисков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участием  муниципального координатора Потаповой М.К.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куратора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школы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Прозоровой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1249717"/>
            <a:ext cx="687625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u="sng" dirty="0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Высокий уровень риска: </a:t>
            </a:r>
            <a:endParaRPr lang="ru-RU" sz="1600" b="1" u="sng" dirty="0" smtClean="0">
              <a:solidFill>
                <a:srgbClr val="0033CC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228600" lvl="0" indent="-2286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600" dirty="0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высокая доля обучающихся с </a:t>
            </a:r>
            <a:r>
              <a:rPr lang="ru-RU" sz="1600" dirty="0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рисками </a:t>
            </a:r>
            <a:r>
              <a:rPr lang="ru-RU" sz="1600" dirty="0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учебной </a:t>
            </a:r>
            <a:r>
              <a:rPr lang="ru-RU" sz="1600" dirty="0" err="1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неуспешности</a:t>
            </a:r>
            <a:r>
              <a:rPr lang="ru-RU" sz="1600" dirty="0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lang="ru-RU" sz="1600" dirty="0" smtClean="0">
              <a:solidFill>
                <a:srgbClr val="0033CC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228600" lvl="0" indent="-2286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600" dirty="0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низкий уровень вовлеченности родителей; </a:t>
            </a:r>
          </a:p>
          <a:p>
            <a:pPr marL="228600" lvl="0" indent="-2286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600" dirty="0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низкий уровень оснащения школы. </a:t>
            </a:r>
          </a:p>
          <a:p>
            <a:pPr marL="228600" lvl="0" indent="-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1600" b="1" u="sng" dirty="0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Средний уровень риска: </a:t>
            </a:r>
            <a:endParaRPr lang="ru-RU" sz="1600" b="1" u="sng" dirty="0" smtClean="0">
              <a:solidFill>
                <a:srgbClr val="0033CC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228600" lvl="0" indent="-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 низкая учебная мотивация ;</a:t>
            </a:r>
          </a:p>
          <a:p>
            <a:pPr marL="228600" lvl="0" indent="-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пониженный уровень школьного благополучия</a:t>
            </a:r>
            <a:endParaRPr lang="ru-RU" sz="1600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63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756723"/>
            <a:ext cx="846043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002060"/>
                </a:solidFill>
              </a:rPr>
              <a:t>Цели рискового направления: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</a:rPr>
              <a:t>организовать деятельность участников образовательных отношений по 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</a:rPr>
              <a:t>обеспечению </a:t>
            </a: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</a:rPr>
              <a:t>усвоения образовательной программы общего 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</a:rPr>
              <a:t>образования</a:t>
            </a: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</a:rPr>
              <a:t> обучающимися с пониженным уровнем школьного 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</a:rPr>
              <a:t>благополучия;</a:t>
            </a:r>
            <a:endParaRPr lang="ru-RU" sz="1400" i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</a:rPr>
              <a:t>создать </a:t>
            </a: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</a:rPr>
              <a:t>условия для повышения уровня школьного благополучия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endParaRPr lang="ru-RU" sz="1400" i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400" i="1" dirty="0" smtClean="0">
                <a:solidFill>
                  <a:srgbClr val="002060"/>
                </a:solidFill>
              </a:rPr>
              <a:t>Задачи рискового направления: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</a:rPr>
              <a:t>провести комплексный анализ школьной   ситуации и причин снижения 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</a:rPr>
              <a:t>уровня благополучия среди обучающихся 1-11 классов;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</a:rPr>
              <a:t> понизить </a:t>
            </a: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</a:rPr>
              <a:t>уровень тревожности обучающихся, повысить уровень поддержки 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</a:rPr>
              <a:t>обучающихся </a:t>
            </a: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</a:rPr>
              <a:t>со стороны педагогических работников 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9698" y="3356992"/>
            <a:ext cx="51403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   Влияние риска на учебно-воспитательный процесс:</a:t>
            </a:r>
          </a:p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Пониженный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уровень школьного благополучия влияет непосредственно на качество обучения. Эмоциональная угнетенность и подавленность детей, подвергшихся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</a:rPr>
              <a:t>буллингу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, нарушение дисциплины на уроках «трудными» подростками, конфликтные отношения с родителями и педагогами, низкая социальная ответственность детей- все эти факторы неблагоприятным образом отражаются на успеваемости обучающихся, их  учебной мотивации.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88640"/>
            <a:ext cx="774035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2000" b="1" u="sng" dirty="0" smtClean="0">
                <a:solidFill>
                  <a:srgbClr val="F14124">
                    <a:lumMod val="50000"/>
                  </a:srgbClr>
                </a:solidFill>
              </a:rPr>
              <a:t>РИСК </a:t>
            </a:r>
            <a:r>
              <a:rPr lang="ru-RU" sz="2000" b="1" dirty="0" smtClean="0">
                <a:solidFill>
                  <a:srgbClr val="F14124">
                    <a:lumMod val="50000"/>
                  </a:srgbClr>
                </a:solidFill>
              </a:rPr>
              <a:t>«Пониженный уровень школьного благополучия»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 l="23944" t="29723" r="11066"/>
          <a:stretch>
            <a:fillRect/>
          </a:stretch>
        </p:blipFill>
        <p:spPr bwMode="auto">
          <a:xfrm>
            <a:off x="5499725" y="3429000"/>
            <a:ext cx="3382897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735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ulynovka.penzschool.ru/upload/penzsculynovka_new/images/big/04/ca/04cac85b7691c6b424bd126b5be92e1f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4555" t="36516" r="19528"/>
          <a:stretch>
            <a:fillRect/>
          </a:stretch>
        </p:blipFill>
        <p:spPr bwMode="auto">
          <a:xfrm>
            <a:off x="179638" y="908720"/>
            <a:ext cx="3600148" cy="225203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251520" y="11663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Педагогические советы, тренинги, групповые и индивидуальные занятия по повышению уровня психологического благополучия в ученическом коллективе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 descr="IMG_20220202_1212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92080" y="909489"/>
            <a:ext cx="3240360" cy="216024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9" name="Рисунок 8" descr="IMG-20220202-WA0001.jp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688" t="13158" r="13775" b="13158"/>
          <a:stretch>
            <a:fillRect/>
          </a:stretch>
        </p:blipFill>
        <p:spPr>
          <a:xfrm>
            <a:off x="2843808" y="2492896"/>
            <a:ext cx="3428609" cy="237626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7" name="Рисунок 6" descr="IMG_20220202_12130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88632" y="4437112"/>
            <a:ext cx="3275856" cy="218390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Рисунок 5" descr="фото с буллинга 2.jpg"/>
          <p:cNvPicPr>
            <a:picLocks noChangeAspect="1"/>
          </p:cNvPicPr>
          <p:nvPr/>
        </p:nvPicPr>
        <p:blipFill>
          <a:blip r:embed="rId8" cstate="print"/>
          <a:srcRect l="7476" t="20533" r="12201" b="11061"/>
          <a:stretch>
            <a:fillRect/>
          </a:stretch>
        </p:blipFill>
        <p:spPr>
          <a:xfrm>
            <a:off x="193752" y="4437112"/>
            <a:ext cx="3456384" cy="220259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400" y="3657600"/>
            <a:ext cx="2973388" cy="73977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i="1" dirty="0">
                <a:solidFill>
                  <a:schemeClr val="accent6">
                    <a:lumMod val="50000"/>
                  </a:schemeClr>
                </a:solidFill>
              </a:rPr>
              <a:t>21 сентября во всемирный день чистоты прошла акция «Чистый берег-2021". </a:t>
            </a:r>
          </a:p>
        </p:txBody>
      </p:sp>
      <p:pic>
        <p:nvPicPr>
          <p:cNvPr id="10" name="Picture 2" descr="https://sun9-18.userapi.com/c854124/v854124263/136a28/HqNkblmwM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3871" y="1600200"/>
            <a:ext cx="2751137" cy="223361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928927" y="3836988"/>
            <a:ext cx="2786081" cy="51911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i="1" dirty="0">
                <a:solidFill>
                  <a:schemeClr val="accent6">
                    <a:lumMod val="50000"/>
                  </a:schemeClr>
                </a:solidFill>
              </a:rPr>
              <a:t>Ежегодная акция « Сдай макулатуру- спаси дерево»</a:t>
            </a:r>
          </a:p>
        </p:txBody>
      </p:sp>
      <p:pic>
        <p:nvPicPr>
          <p:cNvPr id="12" name="Рисунок 3" descr="https://sun9-56.userapi.com/c205824/v205824026/1a40/pQc8tGXGv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600200"/>
            <a:ext cx="3081338" cy="2076450"/>
          </a:xfrm>
          <a:prstGeom prst="rect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95593" y="6119812"/>
            <a:ext cx="2508250" cy="73818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i="1" dirty="0">
                <a:solidFill>
                  <a:schemeClr val="accent6">
                    <a:lumMod val="50000"/>
                  </a:schemeClr>
                </a:solidFill>
              </a:rPr>
              <a:t>Поздравительный </a:t>
            </a:r>
            <a:r>
              <a:rPr lang="ru-RU" sz="1400" i="1" dirty="0" err="1">
                <a:solidFill>
                  <a:schemeClr val="accent6">
                    <a:lumMod val="50000"/>
                  </a:schemeClr>
                </a:solidFill>
              </a:rPr>
              <a:t>флешмоб</a:t>
            </a:r>
            <a:r>
              <a:rPr lang="ru-RU" sz="1400" i="1" dirty="0">
                <a:solidFill>
                  <a:schemeClr val="accent6">
                    <a:lumMod val="50000"/>
                  </a:schemeClr>
                </a:solidFill>
              </a:rPr>
              <a:t> «Учитель – это  раз и навсегда»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240463" y="6137275"/>
            <a:ext cx="2632075" cy="52228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i="1" dirty="0">
                <a:solidFill>
                  <a:schemeClr val="accent6">
                    <a:lumMod val="50000"/>
                  </a:schemeClr>
                </a:solidFill>
              </a:rPr>
              <a:t>Всероссийская  акция «Окна Победы»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90513" y="6244431"/>
            <a:ext cx="2632075" cy="30797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i="1" dirty="0">
                <a:solidFill>
                  <a:schemeClr val="accent6">
                    <a:lumMod val="50000"/>
                  </a:schemeClr>
                </a:solidFill>
              </a:rPr>
              <a:t>Акция « Свеча памяти»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786447" y="3612433"/>
            <a:ext cx="3071833" cy="52322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i="1" dirty="0">
                <a:solidFill>
                  <a:schemeClr val="accent6">
                    <a:lumMod val="50000"/>
                  </a:schemeClr>
                </a:solidFill>
              </a:rPr>
              <a:t>Уроки доброты. Пропаганда волонтёрской </a:t>
            </a: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</a:rPr>
              <a:t> деятельности</a:t>
            </a:r>
            <a:endParaRPr lang="ru-RU" sz="14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88" y="4437063"/>
            <a:ext cx="2870200" cy="170021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22032" y="4210051"/>
            <a:ext cx="2776538" cy="192246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8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" y="1600200"/>
            <a:ext cx="2633663" cy="1971675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492" y="4349602"/>
            <a:ext cx="1921596" cy="180193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5318" y="70972"/>
            <a:ext cx="88533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В 2021 году активизирована работа волонтерского отряда «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</a:rPr>
              <a:t>Добротворцы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», проведено несколько мероприятий пропагандирующих волонтерскую деятельность, в том числе и в филиале ООШ с. Обвал. С апреля  по ноябрь 2021 года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волонтеры приняли участие в 25 различных акциях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и мероприятия,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направленных на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социализацию, повышение культурно-нравственных ценностей, повышение уровня социально значимой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активности школьников.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68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30527"/>
            <a:ext cx="46662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Волонтерский отряд  школы вступил в ряды  муниципального отряда «Волонтеры Победы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».</a:t>
            </a:r>
            <a:endParaRPr lang="ru-RU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1600" b="1" u="sng" dirty="0" smtClean="0">
                <a:solidFill>
                  <a:schemeClr val="bg2">
                    <a:lumMod val="25000"/>
                  </a:schemeClr>
                </a:solidFill>
              </a:rPr>
              <a:t>Муниципальный руководитель отряда- </a:t>
            </a:r>
            <a:r>
              <a:rPr lang="ru-RU" sz="1600" b="1" dirty="0" err="1" smtClean="0">
                <a:solidFill>
                  <a:schemeClr val="bg2">
                    <a:lumMod val="25000"/>
                  </a:schemeClr>
                </a:solidFill>
              </a:rPr>
              <a:t>Мызникова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 Е.В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sz="16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6" name="Рисунок 15" descr="IMG-20220201-WA0070.jpg"/>
          <p:cNvPicPr>
            <a:picLocks noChangeAspect="1"/>
          </p:cNvPicPr>
          <p:nvPr/>
        </p:nvPicPr>
        <p:blipFill>
          <a:blip r:embed="rId2" cstate="print"/>
          <a:srcRect l="13701" t="10961" r="28753"/>
          <a:stretch>
            <a:fillRect/>
          </a:stretch>
        </p:blipFill>
        <p:spPr>
          <a:xfrm>
            <a:off x="107504" y="1794961"/>
            <a:ext cx="2326284" cy="269956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7" name="Рисунок 16" descr="IMG-20220201-WA0088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16385" b="20808"/>
          <a:stretch>
            <a:fillRect/>
          </a:stretch>
        </p:blipFill>
        <p:spPr>
          <a:xfrm>
            <a:off x="2696741" y="1340768"/>
            <a:ext cx="2376264" cy="198996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8" name="Рисунок 17" descr="IMG-20220201-WA008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6248" y="116632"/>
            <a:ext cx="2839824" cy="212497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9" name="Рисунок 18" descr="IMG-20220201-WA0072.jp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1760" y="3429000"/>
            <a:ext cx="2771462" cy="184692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20" name="Рисунок 19" descr="IMG-20220201-WA007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28184" y="3861048"/>
            <a:ext cx="2555776" cy="191683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21" name="Прямоугольник 20"/>
          <p:cNvSpPr/>
          <p:nvPr/>
        </p:nvSpPr>
        <p:spPr>
          <a:xfrm>
            <a:off x="5292080" y="2636912"/>
            <a:ext cx="3654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</a:rPr>
              <a:t>Шефская помощь ветерану Великой Отечественной войны  Сарычевой Н.П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67744" y="5301208"/>
            <a:ext cx="22139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</a:rPr>
              <a:t>Уроки памяти 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084168" y="5877272"/>
            <a:ext cx="2646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</a:rPr>
              <a:t>Участие во всероссийских и международных конкурсах и олимпиадах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25760" y="4562544"/>
            <a:ext cx="21602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</a:rPr>
              <a:t>Благоустройство и забота о территории </a:t>
            </a: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</a:rPr>
              <a:t>памятников.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6" name="Рисунок 25" descr="IMG_20220128_132108.jpg"/>
          <p:cNvPicPr>
            <a:picLocks noChangeAspect="1"/>
          </p:cNvPicPr>
          <p:nvPr/>
        </p:nvPicPr>
        <p:blipFill>
          <a:blip r:embed="rId9" cstate="print"/>
          <a:srcRect l="25183" t="7922" r="15560"/>
          <a:stretch>
            <a:fillRect/>
          </a:stretch>
        </p:blipFill>
        <p:spPr>
          <a:xfrm>
            <a:off x="4269643" y="4653136"/>
            <a:ext cx="1827158" cy="212378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60232" y="332656"/>
            <a:ext cx="2279576" cy="2279576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G:\ШКОЛЬНЫЕ ФОТО\2020 - 2021 год\IMG-20210325-WA001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512501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93778" y="407707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При повторном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психологическом 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исследовании в ноябре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2021г. 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выявлена положительная динамика </a:t>
            </a:r>
          </a:p>
        </p:txBody>
      </p:sp>
      <p:pic>
        <p:nvPicPr>
          <p:cNvPr id="7" name="Рисунок 6" descr="20211013132616_IMG_717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337974" y="2114854"/>
            <a:ext cx="5292588" cy="352839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4637"/>
              </p:ext>
            </p:extLst>
          </p:nvPr>
        </p:nvGraphicFramePr>
        <p:xfrm>
          <a:off x="-9128" y="3688493"/>
          <a:ext cx="3623991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Диаграмма" r:id="rId3" imgW="5114880" imgH="4067085" progId="MSGraph.Chart.8">
                  <p:embed/>
                </p:oleObj>
              </mc:Choice>
              <mc:Fallback>
                <p:oleObj name="Диаграмма" r:id="rId3" imgW="5114880" imgH="4067085" progId="MSGraph.Chart.8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128" y="3688493"/>
                        <a:ext cx="3623991" cy="2880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857496"/>
            <a:ext cx="33791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687638" algn="l"/>
              </a:tabLst>
            </a:pP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Динамика численности волонтёров </a:t>
            </a: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2021 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году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687638" algn="l"/>
              </a:tabLst>
            </a:pP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МБОУ СОШ с. 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Ульяновка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110053"/>
              </p:ext>
            </p:extLst>
          </p:nvPr>
        </p:nvGraphicFramePr>
        <p:xfrm>
          <a:off x="4046736" y="2831728"/>
          <a:ext cx="4783712" cy="3144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572000" y="2132855"/>
            <a:ext cx="42644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2687638" algn="l"/>
              </a:tabLst>
            </a:pP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Сравнительный анализ  успеваемости и  качества знаний 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МБОУ СОШ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с.Ульяновка</a:t>
            </a:r>
            <a:endParaRPr lang="ru-RU" sz="1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" name="Рисунок 8" descr="https://sun9-31.userapi.com/c858128/v858128550/11243f/VuHb_9CtS4w.jpg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t="21730"/>
          <a:stretch>
            <a:fillRect/>
          </a:stretch>
        </p:blipFill>
        <p:spPr bwMode="auto">
          <a:xfrm>
            <a:off x="85041" y="27067"/>
            <a:ext cx="3637638" cy="2690564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000496" y="33265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РЕЗУЛЬТАТЫ РАБОТЫ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НАД РИСКОВОЙ ПРОБЛЕМОЙ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6372722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756716" y="5903892"/>
            <a:ext cx="647957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Региональные 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вебинары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 участием Управления по надзору и контролю в сфере образования и  Министерства образования Пензенской области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20210825102840_IMG_5879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36467"/>
          <a:stretch>
            <a:fillRect/>
          </a:stretch>
        </p:blipFill>
        <p:spPr>
          <a:xfrm>
            <a:off x="1187624" y="188640"/>
            <a:ext cx="6516216" cy="27599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3108504"/>
            <a:ext cx="83666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Ежегодная районная августовская педагогическая конференция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lang="ru-RU" dirty="0"/>
          </a:p>
        </p:txBody>
      </p:sp>
      <p:pic>
        <p:nvPicPr>
          <p:cNvPr id="2050" name="Picture 2" descr="G:\ШКОЛЬНЫЕ ФОТО\2021-2022 +\IMG_20211216_1417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77836"/>
            <a:ext cx="3384376" cy="253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ШКОЛЬНЫЕ ФОТО\2020 - 2021 год\IMG-20210406-WA0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16" y="3475658"/>
            <a:ext cx="3387280" cy="254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545</TotalTime>
  <Words>465</Words>
  <Application>Microsoft Office PowerPoint</Application>
  <PresentationFormat>Экран (4:3)</PresentationFormat>
  <Paragraphs>49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Воздушный поток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сарычева</dc:creator>
  <cp:lastModifiedBy>Надежда</cp:lastModifiedBy>
  <cp:revision>45</cp:revision>
  <dcterms:created xsi:type="dcterms:W3CDTF">2021-09-10T10:29:55Z</dcterms:created>
  <dcterms:modified xsi:type="dcterms:W3CDTF">2022-02-02T16:06:33Z</dcterms:modified>
</cp:coreProperties>
</file>